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59"/>
  </p:notesMasterIdLst>
  <p:sldIdLst>
    <p:sldId id="263" r:id="rId2"/>
    <p:sldId id="892" r:id="rId3"/>
    <p:sldId id="900" r:id="rId4"/>
    <p:sldId id="896" r:id="rId5"/>
    <p:sldId id="903" r:id="rId6"/>
    <p:sldId id="904" r:id="rId7"/>
    <p:sldId id="906" r:id="rId8"/>
    <p:sldId id="907" r:id="rId9"/>
    <p:sldId id="908" r:id="rId10"/>
    <p:sldId id="909" r:id="rId11"/>
    <p:sldId id="910" r:id="rId12"/>
    <p:sldId id="905" r:id="rId13"/>
    <p:sldId id="941" r:id="rId14"/>
    <p:sldId id="942" r:id="rId15"/>
    <p:sldId id="911" r:id="rId16"/>
    <p:sldId id="912" r:id="rId17"/>
    <p:sldId id="913" r:id="rId18"/>
    <p:sldId id="914" r:id="rId19"/>
    <p:sldId id="915" r:id="rId20"/>
    <p:sldId id="916" r:id="rId21"/>
    <p:sldId id="917" r:id="rId22"/>
    <p:sldId id="954" r:id="rId23"/>
    <p:sldId id="946" r:id="rId24"/>
    <p:sldId id="947" r:id="rId25"/>
    <p:sldId id="948" r:id="rId26"/>
    <p:sldId id="949" r:id="rId27"/>
    <p:sldId id="950" r:id="rId28"/>
    <p:sldId id="951" r:id="rId29"/>
    <p:sldId id="952" r:id="rId30"/>
    <p:sldId id="953" r:id="rId31"/>
    <p:sldId id="918" r:id="rId32"/>
    <p:sldId id="919" r:id="rId33"/>
    <p:sldId id="920" r:id="rId34"/>
    <p:sldId id="921" r:id="rId35"/>
    <p:sldId id="922" r:id="rId36"/>
    <p:sldId id="924" r:id="rId37"/>
    <p:sldId id="923" r:id="rId38"/>
    <p:sldId id="925" r:id="rId39"/>
    <p:sldId id="926" r:id="rId40"/>
    <p:sldId id="928" r:id="rId41"/>
    <p:sldId id="927" r:id="rId42"/>
    <p:sldId id="929" r:id="rId43"/>
    <p:sldId id="944" r:id="rId44"/>
    <p:sldId id="945" r:id="rId45"/>
    <p:sldId id="943" r:id="rId46"/>
    <p:sldId id="955" r:id="rId47"/>
    <p:sldId id="965" r:id="rId48"/>
    <p:sldId id="960" r:id="rId49"/>
    <p:sldId id="961" r:id="rId50"/>
    <p:sldId id="962" r:id="rId51"/>
    <p:sldId id="963" r:id="rId52"/>
    <p:sldId id="956" r:id="rId53"/>
    <p:sldId id="957" r:id="rId54"/>
    <p:sldId id="959" r:id="rId55"/>
    <p:sldId id="958" r:id="rId56"/>
    <p:sldId id="964" r:id="rId57"/>
    <p:sldId id="894" r:id="rId58"/>
  </p:sldIdLst>
  <p:sldSz cx="12192000" cy="6858000"/>
  <p:notesSz cx="6797675" cy="99298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704" userDrawn="1">
          <p15:clr>
            <a:srgbClr val="A4A3A4"/>
          </p15:clr>
        </p15:guide>
        <p15:guide id="4" pos="665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pos="438" userDrawn="1">
          <p15:clr>
            <a:srgbClr val="A4A3A4"/>
          </p15:clr>
        </p15:guide>
        <p15:guide id="7" orient="horz" pos="913" userDrawn="1">
          <p15:clr>
            <a:srgbClr val="A4A3A4"/>
          </p15:clr>
        </p15:guide>
        <p15:guide id="8" orient="horz" pos="3974" userDrawn="1">
          <p15:clr>
            <a:srgbClr val="A4A3A4"/>
          </p15:clr>
        </p15:guide>
        <p15:guide id="9" pos="72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C"/>
    <a:srgbClr val="5B9BD5"/>
    <a:srgbClr val="B493CD"/>
    <a:srgbClr val="81C7BD"/>
    <a:srgbClr val="A6A6A6"/>
    <a:srgbClr val="66A559"/>
    <a:srgbClr val="F8F8DB"/>
    <a:srgbClr val="4472C4"/>
    <a:srgbClr val="70AD47"/>
    <a:srgbClr val="A0C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4" autoAdjust="0"/>
    <p:restoredTop sz="94414" autoAdjust="0"/>
  </p:normalViewPr>
  <p:slideViewPr>
    <p:cSldViewPr snapToGrid="0" snapToObjects="1">
      <p:cViewPr varScale="1">
        <p:scale>
          <a:sx n="66" d="100"/>
          <a:sy n="66" d="100"/>
        </p:scale>
        <p:origin x="480" y="78"/>
      </p:cViewPr>
      <p:guideLst>
        <p:guide orient="horz" pos="2183"/>
        <p:guide pos="3840"/>
        <p:guide orient="horz" pos="2704"/>
        <p:guide pos="665"/>
        <p:guide pos="7015"/>
        <p:guide pos="438"/>
        <p:guide orient="horz" pos="913"/>
        <p:guide orient="horz" pos="3974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6"/>
    </p:cViewPr>
  </p:sorterViewPr>
  <p:notesViewPr>
    <p:cSldViewPr snapToGrid="0" snapToObjects="1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75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gyi01\Documents\ovs-dpdk-batch-tap-veth-performanc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tap and veth interface performance</a:t>
            </a:r>
            <a:endParaRPr lang="zh-CN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tap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base</c:v>
                </c:pt>
                <c:pt idx="1">
                  <c:v>batch process</c:v>
                </c:pt>
                <c:pt idx="2">
                  <c:v>virtio_user</c:v>
                </c:pt>
                <c:pt idx="3">
                  <c:v>ovs kernel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0.29499999999999998</c:v>
                </c:pt>
                <c:pt idx="1">
                  <c:v>1.96</c:v>
                </c:pt>
                <c:pt idx="2">
                  <c:v>5.39</c:v>
                </c:pt>
                <c:pt idx="3">
                  <c:v>37.200000000000003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veth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Sheet1!$B$1:$E$1</c:f>
              <c:strCache>
                <c:ptCount val="4"/>
                <c:pt idx="0">
                  <c:v>base</c:v>
                </c:pt>
                <c:pt idx="1">
                  <c:v>batch process</c:v>
                </c:pt>
                <c:pt idx="2">
                  <c:v>virtio_user</c:v>
                </c:pt>
                <c:pt idx="3">
                  <c:v>ovs kernel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0.20699999999999999</c:v>
                </c:pt>
                <c:pt idx="1">
                  <c:v>1.47</c:v>
                </c:pt>
                <c:pt idx="2">
                  <c:v>2.4900000000000002</c:v>
                </c:pt>
                <c:pt idx="3">
                  <c:v>36.299999999999997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1848771456"/>
        <c:axId val="1848770368"/>
      </c:barChart>
      <c:catAx>
        <c:axId val="18487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8770368"/>
        <c:crosses val="autoZero"/>
        <c:auto val="1"/>
        <c:lblAlgn val="ctr"/>
        <c:lblOffset val="100"/>
        <c:noMultiLvlLbl val="0"/>
      </c:catAx>
      <c:valAx>
        <c:axId val="1848770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/>
                  <a:t>Performance (Gbps)</a:t>
                </a:r>
                <a:endParaRPr lang="zh-CN" alt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8487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07699-DDF8-40AC-94ED-646291E09615}" type="datetimeFigureOut">
              <a:rPr lang="zh-CN" altLang="en-US" smtClean="0"/>
              <a:t>2019/12/6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7B323-2453-4BD4-85E5-86B4F4674A4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12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7B323-2453-4BD4-85E5-86B4F4674A4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2949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3789830" y="6377941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38200" y="6377941"/>
            <a:ext cx="274320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12/6/2019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7899701" y="6377941"/>
            <a:ext cx="2743200" cy="365125"/>
          </a:xfr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04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0062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22795" y="1844797"/>
            <a:ext cx="7200000" cy="180000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22795" y="3707716"/>
            <a:ext cx="7200000" cy="504000"/>
          </a:xfr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8" name="直接箭头连接符 7"/>
          <p:cNvCxnSpPr/>
          <p:nvPr userDrawn="1"/>
        </p:nvCxnSpPr>
        <p:spPr>
          <a:xfrm>
            <a:off x="4149807" y="3687555"/>
            <a:ext cx="7200000" cy="0"/>
          </a:xfrm>
          <a:prstGeom prst="straightConnector1">
            <a:avLst/>
          </a:prstGeom>
          <a:ln w="44450">
            <a:solidFill>
              <a:srgbClr val="66A55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957" y="4936922"/>
            <a:ext cx="2864762" cy="59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1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122795" y="1844797"/>
            <a:ext cx="7200000" cy="1800000"/>
          </a:xfrm>
        </p:spPr>
        <p:txBody>
          <a:bodyPr anchor="b">
            <a:normAutofit/>
          </a:bodyPr>
          <a:lstStyle>
            <a:lvl1pPr algn="r">
              <a:defRPr sz="4400">
                <a:solidFill>
                  <a:srgbClr val="0062AC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122795" y="3707716"/>
            <a:ext cx="7200000" cy="504000"/>
          </a:xfr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cxnSp>
        <p:nvCxnSpPr>
          <p:cNvPr id="8" name="直接箭头连接符 7"/>
          <p:cNvCxnSpPr/>
          <p:nvPr userDrawn="1"/>
        </p:nvCxnSpPr>
        <p:spPr>
          <a:xfrm>
            <a:off x="4149807" y="3687555"/>
            <a:ext cx="7200000" cy="0"/>
          </a:xfrm>
          <a:prstGeom prst="straightConnector1">
            <a:avLst/>
          </a:prstGeom>
          <a:ln w="44450">
            <a:solidFill>
              <a:srgbClr val="66A559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10005604" y="5014985"/>
            <a:ext cx="0" cy="540000"/>
          </a:xfrm>
          <a:prstGeom prst="line">
            <a:avLst/>
          </a:prstGeom>
          <a:ln w="317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0113181" y="5076548"/>
            <a:ext cx="1572313" cy="4572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8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en-US" altLang="zh-CN" dirty="0"/>
              <a:t>20XX</a:t>
            </a:r>
            <a:r>
              <a:rPr lang="zh-CN" altLang="en-US" dirty="0"/>
              <a:t>年</a:t>
            </a:r>
            <a:r>
              <a:rPr lang="en-US" altLang="zh-CN" dirty="0"/>
              <a:t>X</a:t>
            </a:r>
            <a:r>
              <a:rPr lang="zh-CN" altLang="en-US" dirty="0"/>
              <a:t>月</a:t>
            </a:r>
            <a:endParaRPr lang="en-US" altLang="zh-CN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581" y="5135535"/>
            <a:ext cx="2199143" cy="4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4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419100"/>
            <a:ext cx="2590800" cy="97155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r>
              <a:rPr lang="en-US" altLang="zh-CN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</a:t>
            </a:r>
            <a:endParaRPr lang="zh-CN" altLang="en-US" sz="48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88" y="6513958"/>
            <a:ext cx="117163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9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30820"/>
            <a:ext cx="12192000" cy="740440"/>
          </a:xfrm>
          <a:prstGeom prst="rect">
            <a:avLst/>
          </a:prstGeom>
          <a:solidFill>
            <a:schemeClr val="tx1">
              <a:lumMod val="50000"/>
              <a:lumOff val="50000"/>
              <a:alpha val="8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386840" cy="107126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prstClr val="white"/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0" y="156860"/>
            <a:ext cx="1386840" cy="9144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algn="ctr"/>
            <a:endParaRPr lang="zh-CN" altLang="en-US" sz="16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1" hasCustomPrompt="1"/>
          </p:nvPr>
        </p:nvSpPr>
        <p:spPr>
          <a:xfrm>
            <a:off x="8066787" y="531125"/>
            <a:ext cx="3600000" cy="480131"/>
          </a:xfrm>
          <a:noFill/>
        </p:spPr>
        <p:txBody>
          <a:bodyPr wrap="square" rtlCol="0">
            <a:spAutoFit/>
          </a:bodyPr>
          <a:lstStyle>
            <a:lvl1pPr marL="0" indent="0" algn="r">
              <a:buNone/>
              <a:defRPr lang="zh-CN" altLang="en-US" dirty="0">
                <a:solidFill>
                  <a:schemeClr val="bg1"/>
                </a:solidFill>
                <a:latin typeface="Noto Sans S Chinese Bold" panose="020B0800000000000000" pitchFamily="34" charset="-122"/>
                <a:ea typeface="Noto Sans S Chinese Bold" panose="020B0800000000000000" pitchFamily="34" charset="-122"/>
              </a:defRPr>
            </a:lvl1pPr>
          </a:lstStyle>
          <a:p>
            <a:pPr marL="0" lvl="0"/>
            <a:r>
              <a:rPr lang="zh-CN" altLang="en-US" dirty="0"/>
              <a:t>二级标题</a:t>
            </a:r>
          </a:p>
        </p:txBody>
      </p:sp>
      <p:sp>
        <p:nvSpPr>
          <p:cNvPr id="17" name="内容占位符 2"/>
          <p:cNvSpPr>
            <a:spLocks noGrp="1"/>
          </p:cNvSpPr>
          <p:nvPr>
            <p:ph idx="1"/>
          </p:nvPr>
        </p:nvSpPr>
        <p:spPr>
          <a:xfrm>
            <a:off x="695325" y="1636943"/>
            <a:ext cx="10801350" cy="4351338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lnSpc>
                <a:spcPct val="120000"/>
              </a:lnSpc>
              <a:defRPr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88" y="6513958"/>
            <a:ext cx="117163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93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330820"/>
            <a:ext cx="12192000" cy="740440"/>
          </a:xfrm>
          <a:prstGeom prst="rect">
            <a:avLst/>
          </a:prstGeom>
          <a:solidFill>
            <a:schemeClr val="tx1">
              <a:lumMod val="50000"/>
              <a:lumOff val="50000"/>
              <a:alpha val="87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1386840" cy="1071260"/>
          </a:xfrm>
          <a:prstGeom prst="rect">
            <a:avLst/>
          </a:prstGeom>
          <a:solidFill>
            <a:srgbClr val="0062A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 dirty="0">
              <a:solidFill>
                <a:prstClr val="white"/>
              </a:solidFill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  <a:noFill/>
        </p:spPr>
        <p:txBody>
          <a:bodyPr wrap="square" rtlCol="0">
            <a:spAutoFit/>
          </a:bodyPr>
          <a:lstStyle>
            <a:lvl1pPr>
              <a:defRPr lang="zh-CN" altLang="en-US" sz="320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  <a:cs typeface="+mn-cs"/>
              </a:defRPr>
            </a:lvl1pPr>
          </a:lstStyle>
          <a:p>
            <a:pPr marL="0" lvl="0"/>
            <a:r>
              <a:rPr lang="zh-CN" altLang="en-US" dirty="0"/>
              <a:t>单击此处编辑母版标题样式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288" y="6513958"/>
            <a:ext cx="1171635" cy="2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95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4" y="-20638"/>
            <a:ext cx="12277727" cy="6899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084263"/>
            <a:ext cx="617220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/>
          <p:nvPr userDrawn="1">
            <p:custDataLst>
              <p:tags r:id="rId1"/>
            </p:custDataLst>
          </p:nvPr>
        </p:nvSpPr>
        <p:spPr>
          <a:xfrm>
            <a:off x="1" y="4211638"/>
            <a:ext cx="12188825" cy="122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Q&amp;A</a:t>
            </a:r>
            <a:endParaRPr lang="en-US" sz="88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06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4370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C666D1FF-06E2-4934-9E3A-966CF48A1068}" type="datetime1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2019/12/6</a:t>
            </a:fld>
            <a:endParaRPr lang="zh-CN" altLang="en-US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99701" y="6437032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>
                <a:solidFill>
                  <a:prstClr val="white">
                    <a:lumMod val="50000"/>
                  </a:prstClr>
                </a:solidFill>
              </a:rPr>
              <a:t>Page</a:t>
            </a:r>
            <a:fld id="{21B87BE8-92EA-4B29-B07D-105658B9214A}" type="slidenum">
              <a:rPr lang="zh-CN" altLang="en-US" smtClean="0">
                <a:solidFill>
                  <a:prstClr val="white">
                    <a:lumMod val="50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2" name="Rectangle 60"/>
          <p:cNvSpPr>
            <a:spLocks noChangeArrowheads="1"/>
          </p:cNvSpPr>
          <p:nvPr userDrawn="1"/>
        </p:nvSpPr>
        <p:spPr bwMode="auto">
          <a:xfrm>
            <a:off x="12310128" y="3615087"/>
            <a:ext cx="1368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 lIns="91425" tIns="45712" rIns="91425" bIns="45712" anchor="ctr">
            <a:spAutoFit/>
          </a:bodyPr>
          <a:lstStyle/>
          <a:p>
            <a:pPr>
              <a:defRPr/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3" name="Rectangle 62"/>
          <p:cNvSpPr>
            <a:spLocks noChangeArrowheads="1"/>
          </p:cNvSpPr>
          <p:nvPr userDrawn="1"/>
        </p:nvSpPr>
        <p:spPr bwMode="auto">
          <a:xfrm>
            <a:off x="12206100" y="2624244"/>
            <a:ext cx="2115671" cy="94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98" tIns="43900" rIns="87798" bIns="43900"/>
          <a:lstStyle/>
          <a:p>
            <a:pPr defTabSz="877888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配色参考方案：</a:t>
            </a:r>
          </a:p>
          <a:p>
            <a:pPr defTabSz="877888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建议同一页面内不超过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种颜色，以下是几组配色方案，同一页面内只选择一组使用。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Rectangle 22"/>
          <p:cNvSpPr>
            <a:spLocks noChangeArrowheads="1"/>
          </p:cNvSpPr>
          <p:nvPr userDrawn="1"/>
        </p:nvSpPr>
        <p:spPr bwMode="auto">
          <a:xfrm>
            <a:off x="12206100" y="15456"/>
            <a:ext cx="2244436" cy="264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7798" tIns="43900" rIns="87798" bIns="43900"/>
          <a:lstStyle/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标题及正文字体均为微软雅黑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内页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一级标题：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44pt  </a:t>
            </a:r>
            <a:endParaRPr lang="zh-CN" alt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R0 G0 B0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二级标题：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32pt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R127 G127 B127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16-22pt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子目录 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(2-5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级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) :18~24pt  </a:t>
            </a:r>
          </a:p>
          <a:p>
            <a:pPr defTabSz="877888">
              <a:lnSpc>
                <a:spcPct val="125000"/>
              </a:lnSpc>
              <a:buFont typeface="Wingdings" panose="05000000000000000000" pitchFamily="2" charset="2"/>
              <a:buNone/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颜色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黑色</a:t>
            </a:r>
          </a:p>
        </p:txBody>
      </p:sp>
      <p:pic>
        <p:nvPicPr>
          <p:cNvPr id="67" name="图片 6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4136604"/>
            <a:ext cx="1080000" cy="338147"/>
          </a:xfrm>
          <a:prstGeom prst="rect">
            <a:avLst/>
          </a:prstGeom>
        </p:spPr>
      </p:pic>
      <p:pic>
        <p:nvPicPr>
          <p:cNvPr id="68" name="图片 6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4515489"/>
            <a:ext cx="1080000" cy="337608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5273261"/>
            <a:ext cx="1080000" cy="338147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5652146"/>
            <a:ext cx="1080000" cy="336422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4893835"/>
            <a:ext cx="1080000" cy="338688"/>
          </a:xfrm>
          <a:prstGeom prst="rect">
            <a:avLst/>
          </a:prstGeom>
        </p:spPr>
      </p:pic>
      <p:pic>
        <p:nvPicPr>
          <p:cNvPr id="72" name="图片 7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6029306"/>
            <a:ext cx="1080000" cy="338688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3757719"/>
            <a:ext cx="1080000" cy="338147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2989" y="6408729"/>
            <a:ext cx="1080000" cy="3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63" r:id="rId2"/>
    <p:sldLayoutId id="2147483664" r:id="rId3"/>
    <p:sldLayoutId id="2147483665" r:id="rId4"/>
    <p:sldLayoutId id="2147483666" r:id="rId5"/>
    <p:sldLayoutId id="2147483685" r:id="rId6"/>
    <p:sldLayoutId id="2147483689" r:id="rId7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docs.openstack.org/neutron/latest/admin/config-qos.html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ocs.openstack.org/neutron/latest/admin/config-ovs-dpdk.html" TargetMode="Externa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access.redhat.com/documentation/en-us/red_hat_openstack_platform/12/html/network_functions_virtualization_planning_and_configuration_guide/part-dpdk-configure#r-ovsdpdk-limitations" TargetMode="Externa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hyperlink" Target="https://patchwork.ozlabs.org/patch/1204939/" TargetMode="Externa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21024" y="1844797"/>
            <a:ext cx="8274795" cy="18000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OVS DPDK </a:t>
            </a:r>
            <a:r>
              <a:rPr lang="en-US" altLang="zh-CN" dirty="0" smtClean="0"/>
              <a:t>issues</a:t>
            </a:r>
            <a:br>
              <a:rPr lang="en-US" altLang="zh-CN" dirty="0" smtClean="0"/>
            </a:br>
            <a:r>
              <a:rPr lang="en-US" altLang="zh-CN" dirty="0" smtClean="0"/>
              <a:t>in </a:t>
            </a:r>
            <a:r>
              <a:rPr lang="en-US" altLang="zh-CN" dirty="0" err="1"/>
              <a:t>Openstack</a:t>
            </a:r>
            <a:r>
              <a:rPr lang="en-US" altLang="zh-CN" dirty="0"/>
              <a:t> and Kubernetes and Solutions</a:t>
            </a:r>
            <a:endParaRPr lang="zh-CN" altLang="en-US" b="1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561707" y="3707716"/>
            <a:ext cx="7200000" cy="504000"/>
          </a:xfrm>
        </p:spPr>
        <p:txBody>
          <a:bodyPr/>
          <a:lstStyle/>
          <a:p>
            <a:r>
              <a:rPr lang="en-US" altLang="zh-CN" dirty="0" smtClean="0"/>
              <a:t>Yi Yang @ Inspur Cloud</a:t>
            </a:r>
            <a:endParaRPr lang="zh-CN" altLang="en-US" dirty="0"/>
          </a:p>
        </p:txBody>
      </p:sp>
      <p:sp>
        <p:nvSpPr>
          <p:cNvPr id="7" name="任意多边形 6"/>
          <p:cNvSpPr/>
          <p:nvPr/>
        </p:nvSpPr>
        <p:spPr>
          <a:xfrm>
            <a:off x="0" y="2279725"/>
            <a:ext cx="2134623" cy="2399852"/>
          </a:xfrm>
          <a:custGeom>
            <a:avLst/>
            <a:gdLst>
              <a:gd name="connsiteX0" fmla="*/ 0 w 2529840"/>
              <a:gd name="connsiteY0" fmla="*/ 541020 h 2171700"/>
              <a:gd name="connsiteX1" fmla="*/ 0 w 2529840"/>
              <a:gd name="connsiteY1" fmla="*/ 1638300 h 2171700"/>
              <a:gd name="connsiteX2" fmla="*/ 906780 w 2529840"/>
              <a:gd name="connsiteY2" fmla="*/ 2171700 h 2171700"/>
              <a:gd name="connsiteX3" fmla="*/ 2529840 w 2529840"/>
              <a:gd name="connsiteY3" fmla="*/ 1089660 h 2171700"/>
              <a:gd name="connsiteX4" fmla="*/ 899160 w 2529840"/>
              <a:gd name="connsiteY4" fmla="*/ 0 h 2171700"/>
              <a:gd name="connsiteX5" fmla="*/ 0 w 2529840"/>
              <a:gd name="connsiteY5" fmla="*/ 541020 h 217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9840" h="2171700">
                <a:moveTo>
                  <a:pt x="0" y="541020"/>
                </a:moveTo>
                <a:lnTo>
                  <a:pt x="0" y="1638300"/>
                </a:lnTo>
                <a:lnTo>
                  <a:pt x="906780" y="2171700"/>
                </a:lnTo>
                <a:lnTo>
                  <a:pt x="2529840" y="1089660"/>
                </a:lnTo>
                <a:lnTo>
                  <a:pt x="899160" y="0"/>
                </a:lnTo>
                <a:lnTo>
                  <a:pt x="0" y="541020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菱形 7"/>
          <p:cNvSpPr/>
          <p:nvPr/>
        </p:nvSpPr>
        <p:spPr>
          <a:xfrm>
            <a:off x="1585892" y="2523902"/>
            <a:ext cx="1097462" cy="955606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菱形 8"/>
          <p:cNvSpPr/>
          <p:nvPr/>
        </p:nvSpPr>
        <p:spPr>
          <a:xfrm>
            <a:off x="1572445" y="3481913"/>
            <a:ext cx="1097462" cy="955606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菱形 9"/>
          <p:cNvSpPr/>
          <p:nvPr/>
        </p:nvSpPr>
        <p:spPr>
          <a:xfrm>
            <a:off x="2121176" y="2717903"/>
            <a:ext cx="1768924" cy="1540276"/>
          </a:xfrm>
          <a:prstGeom prst="diamond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3535303" y="3470268"/>
            <a:ext cx="679113" cy="591332"/>
          </a:xfrm>
          <a:prstGeom prst="diamond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1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Openstack</a:t>
            </a:r>
            <a:r>
              <a:rPr lang="en-US" altLang="zh-CN" dirty="0"/>
              <a:t> details for floating 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9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3"/>
          <a:stretch/>
        </p:blipFill>
        <p:spPr>
          <a:xfrm>
            <a:off x="510514" y="1091381"/>
            <a:ext cx="9931344" cy="56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5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smtClean="0"/>
              <a:t>floating 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10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89935" y="1504333"/>
            <a:ext cx="11076852" cy="25853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qrouter-8ac7b1e1-6f11-4512-ae51-5507b03a5c69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route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10.15.1.0/24 dev qr-d15e0a82-f1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10.15.1.1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10.16.2.0/24 dev qr-ad2e6cb4-ac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10.16.2.1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169.254.106.114/31 dev rfp-8ac7b1e1-6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169.254.106.114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fip-1cff74b1-c21d-4020-b198-bf53bfd4d1a2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route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169.254.106.114/31 dev fpr-8ac7b1e1-6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169.254.106.115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172.16.0.0/16 dev fg-be43aaf8-2a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172.16.0.203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172.16.0.208 via 169.254.106.114 dev fpr-8ac7b1e1-6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yangyi@cmp001:~$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</p:spPr>
        <p:txBody>
          <a:bodyPr/>
          <a:lstStyle/>
          <a:p>
            <a:r>
              <a:rPr lang="en-US" altLang="zh-CN" dirty="0" err="1"/>
              <a:t>Openstack</a:t>
            </a:r>
            <a:r>
              <a:rPr lang="en-US" altLang="zh-CN" dirty="0"/>
              <a:t> details for floating </a:t>
            </a:r>
            <a:r>
              <a:rPr lang="en-US" altLang="zh-CN" dirty="0" smtClean="0"/>
              <a:t>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11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24114" y="1468056"/>
            <a:ext cx="701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https://docs.openstack.org/neutron/latest/admin/config-qos.</a:t>
            </a:r>
            <a:r>
              <a:rPr lang="zh-CN" altLang="en-US" dirty="0" smtClean="0">
                <a:hlinkClick r:id="rId2"/>
              </a:rPr>
              <a:t>html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8571" t="59052" r="4880" b="17656"/>
          <a:stretch/>
        </p:blipFill>
        <p:spPr>
          <a:xfrm>
            <a:off x="995065" y="2859316"/>
            <a:ext cx="10390548" cy="20446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624114" y="1126851"/>
            <a:ext cx="79390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Have to use </a:t>
            </a:r>
            <a:r>
              <a:rPr lang="en-US" altLang="zh-CN" dirty="0" err="1"/>
              <a:t>veth</a:t>
            </a:r>
            <a:r>
              <a:rPr lang="en-US" altLang="zh-CN" dirty="0"/>
              <a:t> for floating IP </a:t>
            </a:r>
            <a:r>
              <a:rPr lang="en-US" altLang="zh-CN" dirty="0" err="1" smtClean="0"/>
              <a:t>QoS</a:t>
            </a:r>
            <a:r>
              <a:rPr lang="en-US" altLang="zh-CN" dirty="0" smtClean="0"/>
              <a:t> because rate limit can’t work on tap port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399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Openstack</a:t>
            </a:r>
            <a:r>
              <a:rPr lang="en-US" altLang="zh-CN" dirty="0"/>
              <a:t> details </a:t>
            </a:r>
            <a:r>
              <a:rPr lang="en-US" altLang="zh-CN" dirty="0" smtClean="0"/>
              <a:t>for </a:t>
            </a:r>
            <a:r>
              <a:rPr lang="en-US" altLang="zh-CN" dirty="0"/>
              <a:t>routing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12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0219" y="1179877"/>
            <a:ext cx="11386568" cy="53553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qrouter-8ac7b1e1-6f11-4512-ae51-5507b03a5c69 </a:t>
            </a:r>
            <a:r>
              <a:rPr lang="en-US" altLang="zh-CN" dirty="0" err="1" smtClean="0">
                <a:solidFill>
                  <a:schemeClr val="bg1"/>
                </a:solidFill>
              </a:rPr>
              <a:t>ifconfig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qr-ad2e6cb4-ac</a:t>
            </a:r>
            <a:r>
              <a:rPr lang="en-US" altLang="zh-CN" dirty="0">
                <a:solidFill>
                  <a:schemeClr val="bg1"/>
                </a:solidFill>
              </a:rPr>
              <a:t> Link </a:t>
            </a:r>
            <a:r>
              <a:rPr lang="en-US" altLang="zh-CN" dirty="0" err="1">
                <a:solidFill>
                  <a:schemeClr val="bg1"/>
                </a:solidFill>
              </a:rPr>
              <a:t>encap:Ethernet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HWaddr</a:t>
            </a:r>
            <a:r>
              <a:rPr lang="en-US" altLang="zh-CN" dirty="0">
                <a:solidFill>
                  <a:schemeClr val="bg1"/>
                </a:solidFill>
              </a:rPr>
              <a:t> fa:16:3e:69:4a:eb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addr:</a:t>
            </a:r>
            <a:r>
              <a:rPr lang="en-US" altLang="zh-CN" dirty="0">
                <a:solidFill>
                  <a:srgbClr val="FF0000"/>
                </a:solidFill>
              </a:rPr>
              <a:t>10.16.2.1</a:t>
            </a:r>
            <a:r>
              <a:rPr lang="en-US" altLang="zh-CN" dirty="0">
                <a:solidFill>
                  <a:schemeClr val="bg1"/>
                </a:solidFill>
              </a:rPr>
              <a:t>  Bcast:10.16.2.255  Mask:255.255.255.0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inet6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: fe80::f816:3eff:fe69:4aeb/64 </a:t>
            </a:r>
            <a:r>
              <a:rPr lang="en-US" altLang="zh-CN" dirty="0" err="1">
                <a:solidFill>
                  <a:schemeClr val="bg1"/>
                </a:solidFill>
              </a:rPr>
              <a:t>Scope:Link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RX </a:t>
            </a:r>
            <a:r>
              <a:rPr lang="en-US" altLang="zh-CN" dirty="0">
                <a:solidFill>
                  <a:schemeClr val="bg1"/>
                </a:solidFill>
              </a:rPr>
              <a:t>packets:5 errors:0 dropped:0 overruns:0 frame:0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TX packets:13 errors:0 dropped:0 overruns:0 carrier:0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bytes:320 (320.0 B)  TX bytes:998 (998.0 B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qr-d15e0a82-f1</a:t>
            </a:r>
            <a:r>
              <a:rPr lang="en-US" altLang="zh-CN" dirty="0">
                <a:solidFill>
                  <a:schemeClr val="bg1"/>
                </a:solidFill>
              </a:rPr>
              <a:t> Link </a:t>
            </a:r>
            <a:r>
              <a:rPr lang="en-US" altLang="zh-CN" dirty="0" err="1">
                <a:solidFill>
                  <a:schemeClr val="bg1"/>
                </a:solidFill>
              </a:rPr>
              <a:t>encap:Ethernet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HWaddr</a:t>
            </a:r>
            <a:r>
              <a:rPr lang="en-US" altLang="zh-CN" dirty="0">
                <a:solidFill>
                  <a:schemeClr val="bg1"/>
                </a:solidFill>
              </a:rPr>
              <a:t> fa:16:3e:00:ae:75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addr:</a:t>
            </a:r>
            <a:r>
              <a:rPr lang="en-US" altLang="zh-CN" dirty="0">
                <a:solidFill>
                  <a:srgbClr val="FF0000"/>
                </a:solidFill>
              </a:rPr>
              <a:t>10.15.1.1</a:t>
            </a:r>
            <a:r>
              <a:rPr lang="en-US" altLang="zh-CN" dirty="0">
                <a:solidFill>
                  <a:schemeClr val="bg1"/>
                </a:solidFill>
              </a:rPr>
              <a:t>  Bcast:10.15.1.255  Mask:255.255.255.0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inet6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: fe80::f816:3eff:fe00:ae75/64 </a:t>
            </a:r>
            <a:r>
              <a:rPr lang="en-US" altLang="zh-CN" dirty="0" err="1">
                <a:solidFill>
                  <a:schemeClr val="bg1"/>
                </a:solidFill>
              </a:rPr>
              <a:t>Scope:Link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          RX </a:t>
            </a:r>
            <a:r>
              <a:rPr lang="en-US" altLang="zh-CN" dirty="0">
                <a:solidFill>
                  <a:schemeClr val="bg1"/>
                </a:solidFill>
              </a:rPr>
              <a:t>packets:7780 errors:0 dropped:0 overruns:0 frame:0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TX packets:6509 errors:0 dropped:0 overruns:0 carrier:0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bytes:804891 (804.8 KB)  TX bytes:525910 (525.9 KB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yangyi@cmp001:~$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21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Openstack</a:t>
            </a:r>
            <a:r>
              <a:rPr lang="en-US" altLang="zh-CN" dirty="0"/>
              <a:t> details for routing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13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09716" y="1489587"/>
            <a:ext cx="11357071" cy="480131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ovs-vsctl</a:t>
            </a:r>
            <a:r>
              <a:rPr lang="en-US" altLang="zh-CN" dirty="0">
                <a:solidFill>
                  <a:schemeClr val="bg1"/>
                </a:solidFill>
              </a:rPr>
              <a:t> show | </a:t>
            </a:r>
            <a:r>
              <a:rPr lang="en-US" altLang="zh-CN" dirty="0" err="1">
                <a:solidFill>
                  <a:schemeClr val="bg1"/>
                </a:solidFill>
              </a:rPr>
              <a:t>egrep</a:t>
            </a:r>
            <a:r>
              <a:rPr lang="en-US" altLang="zh-CN" dirty="0">
                <a:solidFill>
                  <a:schemeClr val="bg1"/>
                </a:solidFill>
              </a:rPr>
              <a:t> -A 1 "qr-ad2e6cb4-ac|qr-d15e0a82-f1"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Port "qr-ad2e6cb4-ac"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tag: 10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Interface "qr-ad2e6cb4-ac"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--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Port "qr-d15e0a82-f1"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tag: 9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Interface "qr-d15e0a82-f1"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qrouter-8ac7b1e1-6f11-4512-ae51-5507b03a5c69 route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Kernel IP routing table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Destination     Gateway         </a:t>
            </a:r>
            <a:r>
              <a:rPr lang="en-US" altLang="zh-CN" dirty="0" err="1">
                <a:solidFill>
                  <a:schemeClr val="bg1"/>
                </a:solidFill>
              </a:rPr>
              <a:t>Genmask</a:t>
            </a:r>
            <a:r>
              <a:rPr lang="en-US" altLang="zh-CN" dirty="0">
                <a:solidFill>
                  <a:schemeClr val="bg1"/>
                </a:solidFill>
              </a:rPr>
              <a:t>         Flags Metric Ref    Use </a:t>
            </a:r>
            <a:r>
              <a:rPr lang="en-US" altLang="zh-CN" dirty="0" err="1">
                <a:solidFill>
                  <a:schemeClr val="bg1"/>
                </a:solidFill>
              </a:rPr>
              <a:t>Iface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10.15.1.0       *               255.255.255.0   U     0      0        0 qr-d15e0a82-f1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10.16.2.0       *               255.255.255.0   U     0      0        0 qr-ad2e6cb4-ac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169.254.106.114 *               255.255.255.254 U     0      0        0 rfp-8ac7b1e1-6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yangyi@cmp001:~$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08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err="1" smtClean="0"/>
              <a:t>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14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65471" y="1401097"/>
            <a:ext cx="11401316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yangyi@gtw01:~$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snat-8ac7b1e1-6f11-4512-ae51-5507b03a5c69 </a:t>
            </a:r>
            <a:r>
              <a:rPr lang="en-US" altLang="zh-CN" sz="1200" dirty="0" err="1">
                <a:solidFill>
                  <a:schemeClr val="bg1"/>
                </a:solidFill>
              </a:rPr>
              <a:t>ifconfig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rgbClr val="FF0000"/>
                </a:solidFill>
              </a:rPr>
              <a:t>qg-a9e18c37-a3</a:t>
            </a:r>
            <a:r>
              <a:rPr lang="en-US" altLang="zh-CN" sz="1200" dirty="0" smtClean="0">
                <a:solidFill>
                  <a:schemeClr val="bg1"/>
                </a:solidFill>
              </a:rPr>
              <a:t> </a:t>
            </a:r>
            <a:r>
              <a:rPr lang="en-US" altLang="zh-CN" sz="1200" dirty="0">
                <a:solidFill>
                  <a:schemeClr val="bg1"/>
                </a:solidFill>
              </a:rPr>
              <a:t>Link </a:t>
            </a:r>
            <a:r>
              <a:rPr lang="en-US" altLang="zh-CN" sz="12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HWaddr</a:t>
            </a:r>
            <a:r>
              <a:rPr lang="en-US" altLang="zh-CN" sz="1200" dirty="0">
                <a:solidFill>
                  <a:schemeClr val="bg1"/>
                </a:solidFill>
              </a:rPr>
              <a:t> fa:16:3e:d8:17:be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en-US" altLang="zh-CN" sz="1200" dirty="0" err="1">
                <a:solidFill>
                  <a:schemeClr val="bg1"/>
                </a:solidFill>
              </a:rPr>
              <a:t>inet</a:t>
            </a:r>
            <a:r>
              <a:rPr lang="en-US" altLang="zh-CN" sz="1200" dirty="0">
                <a:solidFill>
                  <a:schemeClr val="bg1"/>
                </a:solidFill>
              </a:rPr>
              <a:t> addr:</a:t>
            </a:r>
            <a:r>
              <a:rPr lang="en-US" altLang="zh-CN" sz="1200" dirty="0">
                <a:solidFill>
                  <a:srgbClr val="FF0000"/>
                </a:solidFill>
              </a:rPr>
              <a:t>172.16.0.200</a:t>
            </a:r>
            <a:r>
              <a:rPr lang="en-US" altLang="zh-CN" sz="1200" dirty="0">
                <a:solidFill>
                  <a:schemeClr val="bg1"/>
                </a:solidFill>
              </a:rPr>
              <a:t>  Bcast:172.16.255.255  Mask:255.255.0.0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inet6 </a:t>
            </a:r>
            <a:r>
              <a:rPr lang="en-US" altLang="zh-CN" sz="1200" dirty="0" err="1">
                <a:solidFill>
                  <a:schemeClr val="bg1"/>
                </a:solidFill>
              </a:rPr>
              <a:t>addr</a:t>
            </a:r>
            <a:r>
              <a:rPr lang="en-US" altLang="zh-CN" sz="1200" dirty="0">
                <a:solidFill>
                  <a:schemeClr val="bg1"/>
                </a:solidFill>
              </a:rPr>
              <a:t>: fe80::f816:3eff:fed8:17be/64 </a:t>
            </a:r>
            <a:r>
              <a:rPr lang="en-US" altLang="zh-CN" sz="1200" dirty="0" err="1">
                <a:solidFill>
                  <a:schemeClr val="bg1"/>
                </a:solidFill>
              </a:rPr>
              <a:t>Scope:Link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UP BROADCAST RUNNING MULTICAST  MTU:1500  Metric:1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RX packets:15389 errors:0 dropped:0 overruns:0 frame:0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TX packets:38892 errors:0 dropped:0 overruns:0 carrier:0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RX bytes:781466 (781.4 KB)  TX bytes:2598026 (2.5 MB)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rgbClr val="FF0000"/>
                </a:solidFill>
              </a:rPr>
              <a:t>sg-838ed506-e4</a:t>
            </a:r>
            <a:r>
              <a:rPr lang="en-US" altLang="zh-CN" sz="1200" dirty="0">
                <a:solidFill>
                  <a:schemeClr val="bg1"/>
                </a:solidFill>
              </a:rPr>
              <a:t> Link </a:t>
            </a:r>
            <a:r>
              <a:rPr lang="en-US" altLang="zh-CN" sz="12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HWaddr</a:t>
            </a:r>
            <a:r>
              <a:rPr lang="en-US" altLang="zh-CN" sz="1200" dirty="0">
                <a:solidFill>
                  <a:schemeClr val="bg1"/>
                </a:solidFill>
              </a:rPr>
              <a:t> fa:16:3e:aa:9d:42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en-US" altLang="zh-CN" sz="1200" dirty="0" err="1">
                <a:solidFill>
                  <a:schemeClr val="bg1"/>
                </a:solidFill>
              </a:rPr>
              <a:t>inet</a:t>
            </a:r>
            <a:r>
              <a:rPr lang="en-US" altLang="zh-CN" sz="1200" dirty="0">
                <a:solidFill>
                  <a:schemeClr val="bg1"/>
                </a:solidFill>
              </a:rPr>
              <a:t> addr:</a:t>
            </a:r>
            <a:r>
              <a:rPr lang="en-US" altLang="zh-CN" sz="1200" dirty="0">
                <a:solidFill>
                  <a:srgbClr val="FF0000"/>
                </a:solidFill>
              </a:rPr>
              <a:t>10.15.1.11</a:t>
            </a:r>
            <a:r>
              <a:rPr lang="en-US" altLang="zh-CN" sz="1200" dirty="0">
                <a:solidFill>
                  <a:schemeClr val="bg1"/>
                </a:solidFill>
              </a:rPr>
              <a:t>  Bcast:10.15.1.255  Mask:255.255.255.0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inet6 </a:t>
            </a:r>
            <a:r>
              <a:rPr lang="en-US" altLang="zh-CN" sz="1200" dirty="0" err="1">
                <a:solidFill>
                  <a:schemeClr val="bg1"/>
                </a:solidFill>
              </a:rPr>
              <a:t>addr</a:t>
            </a:r>
            <a:r>
              <a:rPr lang="en-US" altLang="zh-CN" sz="1200" dirty="0">
                <a:solidFill>
                  <a:schemeClr val="bg1"/>
                </a:solidFill>
              </a:rPr>
              <a:t>: fe80::f816:3eff:feaa:9d42/64 </a:t>
            </a:r>
            <a:r>
              <a:rPr lang="en-US" altLang="zh-CN" sz="1200" dirty="0" err="1">
                <a:solidFill>
                  <a:schemeClr val="bg1"/>
                </a:solidFill>
              </a:rPr>
              <a:t>Scope:Link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RX packets:30116 errors:0 dropped:0 overruns:0 frame:0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TX packets:45 errors:0 dropped:0 overruns:0 carrier:0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RX bytes:1808350 (1.8 MB)  TX bytes:2358 (2.3 KB)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rgbClr val="FF0000"/>
                </a:solidFill>
              </a:rPr>
              <a:t>sg-eb6d0a4e-f9</a:t>
            </a:r>
            <a:r>
              <a:rPr lang="en-US" altLang="zh-CN" sz="1200" dirty="0">
                <a:solidFill>
                  <a:schemeClr val="bg1"/>
                </a:solidFill>
              </a:rPr>
              <a:t> Link </a:t>
            </a:r>
            <a:r>
              <a:rPr lang="en-US" altLang="zh-CN" sz="12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HWaddr</a:t>
            </a:r>
            <a:r>
              <a:rPr lang="en-US" altLang="zh-CN" sz="1200" dirty="0">
                <a:solidFill>
                  <a:schemeClr val="bg1"/>
                </a:solidFill>
              </a:rPr>
              <a:t> fa:16:3e:19:12:83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en-US" altLang="zh-CN" sz="1200" dirty="0" err="1">
                <a:solidFill>
                  <a:schemeClr val="bg1"/>
                </a:solidFill>
              </a:rPr>
              <a:t>inet</a:t>
            </a:r>
            <a:r>
              <a:rPr lang="en-US" altLang="zh-CN" sz="1200" dirty="0">
                <a:solidFill>
                  <a:schemeClr val="bg1"/>
                </a:solidFill>
              </a:rPr>
              <a:t> addr:</a:t>
            </a:r>
            <a:r>
              <a:rPr lang="en-US" altLang="zh-CN" sz="1200" dirty="0">
                <a:solidFill>
                  <a:srgbClr val="FF0000"/>
                </a:solidFill>
              </a:rPr>
              <a:t>10.16.2.10</a:t>
            </a:r>
            <a:r>
              <a:rPr lang="en-US" altLang="zh-CN" sz="1200" dirty="0">
                <a:solidFill>
                  <a:schemeClr val="bg1"/>
                </a:solidFill>
              </a:rPr>
              <a:t>  Bcast:10.16.2.255  Mask:255.255.255.0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inet6 </a:t>
            </a:r>
            <a:r>
              <a:rPr lang="en-US" altLang="zh-CN" sz="1200" dirty="0" err="1">
                <a:solidFill>
                  <a:schemeClr val="bg1"/>
                </a:solidFill>
              </a:rPr>
              <a:t>addr</a:t>
            </a:r>
            <a:r>
              <a:rPr lang="en-US" altLang="zh-CN" sz="1200" dirty="0">
                <a:solidFill>
                  <a:schemeClr val="bg1"/>
                </a:solidFill>
              </a:rPr>
              <a:t>: fe80::f816:3eff:fe19:1283/64 </a:t>
            </a:r>
            <a:r>
              <a:rPr lang="en-US" altLang="zh-CN" sz="1200" dirty="0" err="1">
                <a:solidFill>
                  <a:schemeClr val="bg1"/>
                </a:solidFill>
              </a:rPr>
              <a:t>Scope:Link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RX packets:15 errors:0 dropped:1 overruns:0 frame:0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TX packets:41 errors:0 dropped:0 overruns:0 carrier:0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RX bytes:464 (464.0 B)  TX bytes:1998 (1.9 KB</a:t>
            </a:r>
            <a:r>
              <a:rPr lang="en-US" altLang="zh-CN" sz="1200" dirty="0" smtClean="0">
                <a:solidFill>
                  <a:schemeClr val="bg1"/>
                </a:solidFill>
              </a:rPr>
              <a:t>)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err="1"/>
              <a:t>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15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83458" y="1415845"/>
            <a:ext cx="11283329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yangyi@gtw01:~$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qrouter-8ac7b1e1-6f11-4512-ae51-5507b03a5c69 </a:t>
            </a:r>
            <a:r>
              <a:rPr lang="en-US" altLang="zh-CN" dirty="0" err="1">
                <a:solidFill>
                  <a:schemeClr val="bg1"/>
                </a:solidFill>
              </a:rPr>
              <a:t>ifconfig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rgbClr val="FF0000"/>
                </a:solidFill>
              </a:rPr>
              <a:t>qr-ad2e6cb4-ac</a:t>
            </a:r>
            <a:r>
              <a:rPr lang="en-US" altLang="zh-CN" dirty="0" smtClean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chemeClr val="bg1"/>
                </a:solidFill>
              </a:rPr>
              <a:t>Link </a:t>
            </a:r>
            <a:r>
              <a:rPr lang="en-US" altLang="zh-CN" dirty="0" err="1">
                <a:solidFill>
                  <a:schemeClr val="bg1"/>
                </a:solidFill>
              </a:rPr>
              <a:t>encap:Ethernet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HWaddr</a:t>
            </a:r>
            <a:r>
              <a:rPr lang="en-US" altLang="zh-CN" dirty="0">
                <a:solidFill>
                  <a:schemeClr val="bg1"/>
                </a:solidFill>
              </a:rPr>
              <a:t> fa:16:3e:69:4a:eb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addr:10.16.2.1  Bcast:10.16.2.255  Mask:255.255.255.0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inet6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: fe80::f816:3eff:fe69:4aeb/64 </a:t>
            </a:r>
            <a:r>
              <a:rPr lang="en-US" altLang="zh-CN" dirty="0" err="1">
                <a:solidFill>
                  <a:schemeClr val="bg1"/>
                </a:solidFill>
              </a:rPr>
              <a:t>Scope:Link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packets:44 errors:0 dropped:1 overruns:0 frame:0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TX packets:25 errors:0 dropped:0 overruns:0 carrier:0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bytes:1664 (1.6 KB)  TX bytes:1502 (1.5 KB)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qr-d15e0a82-f1</a:t>
            </a:r>
            <a:r>
              <a:rPr lang="en-US" altLang="zh-CN" dirty="0">
                <a:solidFill>
                  <a:schemeClr val="bg1"/>
                </a:solidFill>
              </a:rPr>
              <a:t> Link </a:t>
            </a:r>
            <a:r>
              <a:rPr lang="en-US" altLang="zh-CN" dirty="0" err="1">
                <a:solidFill>
                  <a:schemeClr val="bg1"/>
                </a:solidFill>
              </a:rPr>
              <a:t>encap:Ethernet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HWaddr</a:t>
            </a:r>
            <a:r>
              <a:rPr lang="en-US" altLang="zh-CN" dirty="0">
                <a:solidFill>
                  <a:schemeClr val="bg1"/>
                </a:solidFill>
              </a:rPr>
              <a:t> fa:16:3e:00:ae:75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addr:10.15.1.1  Bcast:10.15.1.255  Mask:255.255.255.0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inet6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: fe80::f816:3eff:fe00:ae75/64 </a:t>
            </a:r>
            <a:r>
              <a:rPr lang="en-US" altLang="zh-CN" dirty="0" err="1">
                <a:solidFill>
                  <a:schemeClr val="bg1"/>
                </a:solidFill>
              </a:rPr>
              <a:t>Scope:Link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packets:46 errors:0 dropped:0 overruns:0 frame:0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TX packets:25 errors:0 dropped:0 overruns:0 carrier:0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bytes:2336 (2.3 KB)  TX bytes:1502 (1.5 KB</a:t>
            </a:r>
            <a:r>
              <a:rPr lang="en-US" altLang="zh-CN" dirty="0" smtClean="0">
                <a:solidFill>
                  <a:schemeClr val="bg1"/>
                </a:solidFill>
              </a:rPr>
              <a:t>)</a:t>
            </a:r>
            <a:endParaRPr lang="en-US" altLang="zh-C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05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err="1"/>
              <a:t>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16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01445" y="1681316"/>
            <a:ext cx="10869561" cy="470898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yangyi@gtw01:~$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ovs-vsctl</a:t>
            </a:r>
            <a:r>
              <a:rPr lang="en-US" altLang="zh-CN" sz="1200" dirty="0">
                <a:solidFill>
                  <a:schemeClr val="bg1"/>
                </a:solidFill>
              </a:rPr>
              <a:t> show | </a:t>
            </a:r>
            <a:r>
              <a:rPr lang="en-US" altLang="zh-CN" sz="1200" dirty="0" err="1">
                <a:solidFill>
                  <a:schemeClr val="bg1"/>
                </a:solidFill>
              </a:rPr>
              <a:t>egrep</a:t>
            </a:r>
            <a:r>
              <a:rPr lang="en-US" altLang="zh-CN" sz="1200" dirty="0">
                <a:solidFill>
                  <a:schemeClr val="bg1"/>
                </a:solidFill>
              </a:rPr>
              <a:t> -A 3 "Port \"qg-a9e18c37-a3|Port \"sg-838ed506-e4|Port \"sg-eb6d0a4e-f9|Port \"qr-ad2e6cb4-ac|Port \"qr-d15e0a82-f1"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"qr-d15e0a82-f1"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tag: 6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"qr-d15e0a82-f1"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"sg-eb6d0a4e-f9"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tag: 5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"sg-eb6d0a4e-f9"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--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"sg-838ed506-e4"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tag: 6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"sg-838ed506-e4"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--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"qg-a9e18c37-a3"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tag: 7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"qg-a9e18c37-a3"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--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"qr-ad2e6cb4-ac"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tag: 5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"qr-ad2e6cb4-ac"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internal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68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err="1"/>
              <a:t>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17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6697" y="1430594"/>
            <a:ext cx="11180090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yangyi@gtw01:~$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snat-8ac7b1e1-6f11-4512-ae51-5507b03a5c69 </a:t>
            </a:r>
            <a:r>
              <a:rPr lang="en-US" altLang="zh-CN" dirty="0" err="1">
                <a:solidFill>
                  <a:schemeClr val="bg1"/>
                </a:solidFill>
              </a:rPr>
              <a:t>iptables</a:t>
            </a:r>
            <a:r>
              <a:rPr lang="en-US" altLang="zh-CN" dirty="0">
                <a:solidFill>
                  <a:schemeClr val="bg1"/>
                </a:solidFill>
              </a:rPr>
              <a:t> -L -t </a:t>
            </a:r>
            <a:r>
              <a:rPr lang="en-US" altLang="zh-CN" dirty="0" err="1">
                <a:solidFill>
                  <a:schemeClr val="bg1"/>
                </a:solidFill>
              </a:rPr>
              <a:t>nat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Chain neutron-l3-agent-snat (1 references)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target     </a:t>
            </a:r>
            <a:r>
              <a:rPr lang="en-US" altLang="zh-CN" dirty="0" err="1">
                <a:solidFill>
                  <a:schemeClr val="bg1"/>
                </a:solidFill>
              </a:rPr>
              <a:t>prot</a:t>
            </a:r>
            <a:r>
              <a:rPr lang="en-US" altLang="zh-CN" dirty="0">
                <a:solidFill>
                  <a:schemeClr val="bg1"/>
                </a:solidFill>
              </a:rPr>
              <a:t> opt source               destination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neutron-l3-agent-float-snat  all  --  anywhere             </a:t>
            </a:r>
            <a:r>
              <a:rPr lang="en-US" altLang="zh-CN" dirty="0" err="1">
                <a:solidFill>
                  <a:schemeClr val="bg1"/>
                </a:solidFill>
              </a:rPr>
              <a:t>anywhere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SNAT       all  --  anywhere             </a:t>
            </a:r>
            <a:r>
              <a:rPr lang="en-US" altLang="zh-CN" dirty="0" err="1">
                <a:solidFill>
                  <a:schemeClr val="bg1"/>
                </a:solidFill>
              </a:rPr>
              <a:t>anywhere</a:t>
            </a:r>
            <a:r>
              <a:rPr lang="en-US" altLang="zh-CN" dirty="0">
                <a:solidFill>
                  <a:schemeClr val="bg1"/>
                </a:solidFill>
              </a:rPr>
              <a:t>             </a:t>
            </a:r>
            <a:r>
              <a:rPr lang="en-US" altLang="zh-CN" dirty="0">
                <a:solidFill>
                  <a:srgbClr val="FF0000"/>
                </a:solidFill>
              </a:rPr>
              <a:t>to:172.16.0.200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SNAT       all  --  anywhere             </a:t>
            </a:r>
            <a:r>
              <a:rPr lang="en-US" altLang="zh-CN" dirty="0" err="1">
                <a:solidFill>
                  <a:schemeClr val="bg1"/>
                </a:solidFill>
              </a:rPr>
              <a:t>anywhere</a:t>
            </a:r>
            <a:r>
              <a:rPr lang="en-US" altLang="zh-CN" dirty="0">
                <a:solidFill>
                  <a:schemeClr val="bg1"/>
                </a:solidFill>
              </a:rPr>
              <a:t>             mark match ! 0x2/0xffff </a:t>
            </a:r>
            <a:r>
              <a:rPr lang="en-US" altLang="zh-CN" dirty="0" err="1">
                <a:solidFill>
                  <a:schemeClr val="bg1"/>
                </a:solidFill>
              </a:rPr>
              <a:t>ctstate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DNAT to:172.16.0.200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Chain neutron-</a:t>
            </a:r>
            <a:r>
              <a:rPr lang="en-US" altLang="zh-CN" dirty="0" err="1">
                <a:solidFill>
                  <a:schemeClr val="bg1"/>
                </a:solidFill>
              </a:rPr>
              <a:t>postrouting</a:t>
            </a:r>
            <a:r>
              <a:rPr lang="en-US" altLang="zh-CN" dirty="0">
                <a:solidFill>
                  <a:schemeClr val="bg1"/>
                </a:solidFill>
              </a:rPr>
              <a:t>-bottom (1 references)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target     </a:t>
            </a:r>
            <a:r>
              <a:rPr lang="en-US" altLang="zh-CN" dirty="0" err="1">
                <a:solidFill>
                  <a:schemeClr val="bg1"/>
                </a:solidFill>
              </a:rPr>
              <a:t>prot</a:t>
            </a:r>
            <a:r>
              <a:rPr lang="en-US" altLang="zh-CN" dirty="0">
                <a:solidFill>
                  <a:schemeClr val="bg1"/>
                </a:solidFill>
              </a:rPr>
              <a:t> opt source               destination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neutron-l3-agent-snat  all  --  anywhere             </a:t>
            </a:r>
            <a:r>
              <a:rPr lang="en-US" altLang="zh-CN" dirty="0" err="1">
                <a:solidFill>
                  <a:schemeClr val="bg1"/>
                </a:solidFill>
              </a:rPr>
              <a:t>anywhere</a:t>
            </a:r>
            <a:r>
              <a:rPr lang="en-US" altLang="zh-CN" dirty="0">
                <a:solidFill>
                  <a:schemeClr val="bg1"/>
                </a:solidFill>
              </a:rPr>
              <a:t>             /* Perform source NAT on outgoing traffic. */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yangyi@gtw01:~$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snat-8ac7b1e1-6f11-4512-ae51-5507b03a5c69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route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default via 172.16.255.254 dev qg-a9e18c37-a3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10.15.1.0/24 dev sg-838ed506-e4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10.15.1.11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10.16.2.0/24 dev sg-eb6d0a4e-f9  proto kernel  scope link  </a:t>
            </a:r>
            <a:r>
              <a:rPr lang="en-US" altLang="zh-CN" dirty="0" err="1">
                <a:solidFill>
                  <a:schemeClr val="bg1"/>
                </a:solidFill>
              </a:rPr>
              <a:t>src</a:t>
            </a:r>
            <a:r>
              <a:rPr lang="en-US" altLang="zh-CN" dirty="0">
                <a:solidFill>
                  <a:schemeClr val="bg1"/>
                </a:solidFill>
              </a:rPr>
              <a:t> 10.16.2.10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172.16.0.0/16 dev qg-a9e18c37-a3  proto kernel  scope link  </a:t>
            </a:r>
            <a:r>
              <a:rPr lang="en-US" altLang="zh-CN" dirty="0" err="1">
                <a:solidFill>
                  <a:srgbClr val="FF0000"/>
                </a:solidFill>
              </a:rPr>
              <a:t>src</a:t>
            </a:r>
            <a:r>
              <a:rPr lang="en-US" altLang="zh-CN" dirty="0">
                <a:solidFill>
                  <a:srgbClr val="FF0000"/>
                </a:solidFill>
              </a:rPr>
              <a:t> 172.16.0.200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yangyi@gtw01:~$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err="1"/>
              <a:t>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18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968" y="1504335"/>
            <a:ext cx="11371819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yangyi@gtw01:~$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qdhcp-7c3c4203-35c7-45b2-84ae-ca52cb307250 (id: 20)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qrouter-46fc6730-a7f9-45f7-b98b-f682c436e85c (id: 13)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snat-ec4ed894-3d6d-484a-a708-ceaac36973f1 (id: 12)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fip-1cff74b1-c21d-4020-b198-bf53bfd4d1a2 (id: 11)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qrouter-6bf9d3c6-2170-44f4-89fc-a2ca93b32c39 (id: 7)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qdhcp-88138329-f59d-48db-9984-346b990b3762 (id: 4)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qdhcp-e0898091-7722-44df-9b70-db2a239d0958 (id: 19)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qdhcp-ac2428db-7b81-4161-b30e-37d11831a44a (id: 18)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qdhcp-7fb20f34-42b7-47df-91f5-24ba093de6dc (id: 15)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snat-e989283a-c4e4-485a-869a-6140b563d495 (id: 17)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snat-8ac7b1e1-6f11-4512-ae51-5507b03a5c69 (id: 9)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qrouter-8ac7b1e1-6f11-4512-ae51-5507b03a5c69 (id: 8)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snat-6bf2c89e-f50c-4f5b-8c3e-82534d54d3fe (id: 6)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qrouter-6bf2c89e-f50c-4f5b-8c3e-82534d54d3fe (id: 5)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qrouter-ec4ed894-3d6d-484a-a708-ceaac36973f1 (id: 2)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qdhcp-0bf35e4c-0cde-4edb-9177-2c208718e765 (id: 1)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qrouter-e989283a-c4e4-485a-869a-6140b563d495 (id: 14)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qdhcp-326de886-1373-4fb5-9dd5-5681b59a6e19 (id: 16)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qdhcp-209c8a4f-ebad-4dd9-a204-be1024c1c6f1 (id: 10)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fip-0ea1e7a1-e071-482f-97db-fd145dbd8690 (id: 3)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yangyi@gtw01:~$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</a:t>
            </a:r>
            <a:endParaRPr lang="zh-CN" altLang="en-US" dirty="0"/>
          </a:p>
        </p:txBody>
      </p:sp>
      <p:sp>
        <p:nvSpPr>
          <p:cNvPr id="7" name="文本占位符 1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1</a:t>
            </a:r>
            <a:endParaRPr lang="zh-CN" altLang="en-US" sz="16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8500" y="1181100"/>
            <a:ext cx="1076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Inspur uses Openstack for both private cloud and public cloud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Openstack Neutron is current networking solution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We need high speed VM networking in high performance computing scenario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OVS DPDK is one choice for such scenario very naturally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400" dirty="0" smtClean="0"/>
              <a:t>OVS DPDK isn’t perfect in Openstack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Neutron used tap and </a:t>
            </a:r>
            <a:r>
              <a:rPr lang="en-US" altLang="zh-CN" sz="2000" dirty="0" err="1" smtClean="0"/>
              <a:t>veth</a:t>
            </a:r>
            <a:r>
              <a:rPr lang="en-US" altLang="zh-CN" sz="2000" dirty="0" smtClean="0"/>
              <a:t> for floating IP</a:t>
            </a:r>
            <a:r>
              <a:rPr lang="en-US" altLang="zh-CN" sz="2000" dirty="0"/>
              <a:t>, L3 routing </a:t>
            </a:r>
            <a:r>
              <a:rPr lang="en-US" altLang="zh-CN" sz="2000" dirty="0" smtClean="0"/>
              <a:t> and SNAT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Neutron is using </a:t>
            </a:r>
            <a:r>
              <a:rPr lang="en-US" altLang="zh-CN" sz="2000" dirty="0" err="1" smtClean="0"/>
              <a:t>iptables</a:t>
            </a:r>
            <a:r>
              <a:rPr lang="en-US" altLang="zh-CN" sz="2000" dirty="0" smtClean="0"/>
              <a:t> (</a:t>
            </a:r>
            <a:r>
              <a:rPr lang="en-US" altLang="zh-CN" sz="2000" dirty="0" err="1" smtClean="0"/>
              <a:t>conntrack</a:t>
            </a:r>
            <a:r>
              <a:rPr lang="en-US" altLang="zh-CN" sz="2000" dirty="0" smtClean="0"/>
              <a:t>) to do floating IP and SNAT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 smtClean="0"/>
              <a:t>Security group also is using </a:t>
            </a:r>
            <a:r>
              <a:rPr lang="en-US" altLang="zh-CN" sz="2000" dirty="0" err="1" smtClean="0"/>
              <a:t>iptables</a:t>
            </a:r>
            <a:r>
              <a:rPr lang="en-US" altLang="zh-CN" sz="2000" dirty="0" smtClean="0"/>
              <a:t> by default unless you configure it to use </a:t>
            </a:r>
            <a:r>
              <a:rPr lang="en-US" altLang="zh-CN" sz="2000" dirty="0" err="1" smtClean="0"/>
              <a:t>openvswitch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210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err="1"/>
              <a:t>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19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53961" y="1371600"/>
            <a:ext cx="11312826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yangyi@gtw01:~$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ovs-vsctl</a:t>
            </a:r>
            <a:r>
              <a:rPr lang="en-US" altLang="zh-CN" sz="1400" dirty="0">
                <a:solidFill>
                  <a:schemeClr val="bg1"/>
                </a:solidFill>
              </a:rPr>
              <a:t> show | grep "Port 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"vxlan-ac1f1757"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"vxlan-ac1f1753"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"vxlan-ac1f1546"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"vxlan-ac1f185f"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"vxlan-ac1f164b"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"vxlan-ac1f1542"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"vxlan-ac1f1754"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"vxlan-ac1f1547"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"vxlan-ac1f1545"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"vxlan-ac1f1549"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"vxlan-ac1f185c"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Port </a:t>
            </a:r>
            <a:r>
              <a:rPr lang="en-US" altLang="zh-CN" sz="1400" dirty="0">
                <a:solidFill>
                  <a:schemeClr val="bg1"/>
                </a:solidFill>
              </a:rPr>
              <a:t>"vxlan-ac1f1593"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Port </a:t>
            </a:r>
            <a:r>
              <a:rPr lang="en-US" altLang="zh-CN" sz="1400" dirty="0">
                <a:solidFill>
                  <a:schemeClr val="bg1"/>
                </a:solidFill>
              </a:rPr>
              <a:t>"vxlan-ac1f1544"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"vxlan-ac1f1594"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"vxlan-ac1f1548"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"vxlan-ac1f1540"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"vxlan-ac1f185b"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Port </a:t>
            </a:r>
            <a:r>
              <a:rPr lang="en-US" altLang="zh-CN" sz="1400" dirty="0">
                <a:solidFill>
                  <a:schemeClr val="bg1"/>
                </a:solidFill>
              </a:rPr>
              <a:t>"qr-cf53517a-bf"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"qg-06901729-87"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"qr-d15e0a82-f1</a:t>
            </a:r>
            <a:r>
              <a:rPr lang="en-US" altLang="zh-CN" sz="1400" dirty="0" smtClean="0">
                <a:solidFill>
                  <a:schemeClr val="bg1"/>
                </a:solidFill>
              </a:rPr>
              <a:t>"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581825" y="1564539"/>
            <a:ext cx="6096000" cy="483209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Port </a:t>
            </a:r>
            <a:r>
              <a:rPr lang="en-US" altLang="zh-CN" sz="1400" dirty="0">
                <a:solidFill>
                  <a:schemeClr val="bg1"/>
                </a:solidFill>
              </a:rPr>
              <a:t>"sg-eb6d0a4e-f9"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"sg-cda2d1e6-97"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"sg-e4052487-f7"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"sg-85e91b82-64"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"qr-593e0f3d-f0"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"qr-4cf5de11-6f"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"tap54aae42e-05"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"sg-838ed506-e4"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"tapa75ae517-33"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"sg-c4b9c1d2-e5"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"tap3f8f54bb-8a"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"tap0d0dc85a-21"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"qg-6692efa8-80"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"tapc35f63a8-4b"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"qr-0dac84b5-c9"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"qg-a9e18c37-a3"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"tap3bd8d900-45"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"sg-6bcd6638-1e"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"qg-3c69b776-66"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"qr-90675ff6-c3"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"qr-969255e2-e0"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"qr-b69f243f-5e</a:t>
            </a:r>
            <a:r>
              <a:rPr lang="en-US" altLang="zh-CN" sz="1400" dirty="0" smtClean="0">
                <a:solidFill>
                  <a:schemeClr val="bg1"/>
                </a:solidFill>
              </a:rPr>
              <a:t>"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7900219" y="1529104"/>
            <a:ext cx="3214800" cy="2462213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Port </a:t>
            </a:r>
            <a:r>
              <a:rPr lang="en-US" altLang="zh-CN" sz="1400" dirty="0">
                <a:solidFill>
                  <a:schemeClr val="bg1"/>
                </a:solidFill>
              </a:rPr>
              <a:t>"qr-ad2e6cb4-ac"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"qr-c7ff9e5c-11"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"sg-4c143146-cf"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"fg-9d1ac847-bd"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"tapa71ad442-85"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"qr-1ba4939f-49"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"sg-f1a0a239-e3"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"sg-0eb89144-7a"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"qr-d6ab4031-93"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"tap938594cf-dd"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"fg-8fd7d677-42</a:t>
            </a:r>
            <a:r>
              <a:rPr lang="en-US" altLang="zh-CN" sz="1400" dirty="0" smtClean="0">
                <a:solidFill>
                  <a:schemeClr val="bg1"/>
                </a:solidFill>
              </a:rPr>
              <a:t>"</a:t>
            </a:r>
            <a:endParaRPr lang="en-US" altLang="zh-CN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9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296496"/>
            <a:ext cx="10510480" cy="978729"/>
          </a:xfrm>
        </p:spPr>
        <p:txBody>
          <a:bodyPr/>
          <a:lstStyle/>
          <a:p>
            <a:r>
              <a:rPr lang="en-US" altLang="zh-CN" dirty="0" smtClean="0"/>
              <a:t>Summary for Openstack floating IP, routing, SNAT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sz="4800" dirty="0" smtClean="0"/>
              <a:t>20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Depends on </a:t>
            </a:r>
            <a:r>
              <a:rPr lang="en-US" altLang="zh-CN" dirty="0" err="1" smtClean="0"/>
              <a:t>iptables</a:t>
            </a:r>
            <a:r>
              <a:rPr lang="en-US" altLang="zh-CN" dirty="0" smtClean="0"/>
              <a:t> (</a:t>
            </a:r>
            <a:r>
              <a:rPr lang="en-US" altLang="zh-CN" dirty="0" err="1" smtClean="0"/>
              <a:t>conntrack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Uses tap and </a:t>
            </a:r>
            <a:r>
              <a:rPr lang="en-US" altLang="zh-CN" dirty="0" err="1" smtClean="0"/>
              <a:t>veth</a:t>
            </a:r>
            <a:endParaRPr lang="en-US" altLang="zh-CN" dirty="0" smtClean="0"/>
          </a:p>
          <a:p>
            <a:r>
              <a:rPr lang="en-US" altLang="zh-CN" dirty="0" smtClean="0"/>
              <a:t>Uses Linux kernel </a:t>
            </a:r>
            <a:r>
              <a:rPr lang="en-US" altLang="zh-CN" dirty="0" err="1" smtClean="0"/>
              <a:t>ip</a:t>
            </a:r>
            <a:r>
              <a:rPr lang="en-US" altLang="zh-CN" dirty="0" smtClean="0"/>
              <a:t> routing</a:t>
            </a:r>
          </a:p>
          <a:p>
            <a:r>
              <a:rPr lang="en-US" altLang="zh-CN" dirty="0" smtClean="0"/>
              <a:t>Uses OVS</a:t>
            </a:r>
          </a:p>
          <a:p>
            <a:r>
              <a:rPr lang="en-US" altLang="zh-CN" dirty="0" smtClean="0"/>
              <a:t>Mixed data plane (</a:t>
            </a:r>
            <a:r>
              <a:rPr lang="en-US" altLang="zh-CN" dirty="0" err="1" smtClean="0"/>
              <a:t>iptables</a:t>
            </a:r>
            <a:r>
              <a:rPr lang="en-US" altLang="zh-CN" dirty="0" smtClean="0"/>
              <a:t>, in-kernel routing, OVS kernel data path)</a:t>
            </a:r>
          </a:p>
          <a:p>
            <a:r>
              <a:rPr lang="en-US" altLang="zh-CN" dirty="0" smtClean="0"/>
              <a:t>SNAT gateway has too many OVS ports, performance will become worse and worse with number of ports increasing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/>
              <a:t>one port for floating IP </a:t>
            </a:r>
            <a:r>
              <a:rPr lang="en-US" altLang="zh-CN" dirty="0" smtClean="0"/>
              <a:t>per external router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one port for SNAT per subnets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VXLAN port per compute node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zh-CN" dirty="0" smtClean="0"/>
              <a:t>one port for default gateway per subnet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9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8951262" cy="535531"/>
          </a:xfrm>
        </p:spPr>
        <p:txBody>
          <a:bodyPr/>
          <a:lstStyle/>
          <a:p>
            <a:r>
              <a:rPr lang="en-US" altLang="zh-CN" dirty="0" smtClean="0"/>
              <a:t>Background for k8s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21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546100" y="1544836"/>
            <a:ext cx="995605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Unify </a:t>
            </a:r>
            <a:r>
              <a:rPr lang="en-US" altLang="zh-CN" sz="2400" dirty="0"/>
              <a:t>networking for</a:t>
            </a:r>
            <a:r>
              <a:rPr lang="en-US" altLang="zh-CN" sz="2400" dirty="0" smtClean="0"/>
              <a:t> for VMs, </a:t>
            </a:r>
            <a:r>
              <a:rPr lang="en-US" altLang="zh-CN" sz="2400" dirty="0" err="1" smtClean="0"/>
              <a:t>baremetals</a:t>
            </a:r>
            <a:r>
              <a:rPr lang="en-US" altLang="zh-CN" sz="2400" dirty="0" smtClean="0"/>
              <a:t> and containers (including kata container)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VMs, </a:t>
            </a:r>
            <a:r>
              <a:rPr lang="en-US" altLang="zh-CN" sz="2400" dirty="0" err="1" smtClean="0"/>
              <a:t>baremetals</a:t>
            </a:r>
            <a:r>
              <a:rPr lang="en-US" altLang="zh-CN" sz="2400" dirty="0" smtClean="0"/>
              <a:t> and containers must be able intercommunicate in L2 and L3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err="1" smtClean="0"/>
              <a:t>Openstack</a:t>
            </a:r>
            <a:r>
              <a:rPr lang="en-US" altLang="zh-CN" sz="2400" dirty="0" smtClean="0"/>
              <a:t> </a:t>
            </a:r>
            <a:r>
              <a:rPr lang="en-US" altLang="zh-CN" sz="2400" dirty="0"/>
              <a:t>Neutron is </a:t>
            </a:r>
            <a:r>
              <a:rPr lang="en-US" altLang="zh-CN" sz="2400" dirty="0" smtClean="0"/>
              <a:t>only one solution </a:t>
            </a:r>
            <a:r>
              <a:rPr lang="en-US" altLang="zh-CN" sz="2400" dirty="0"/>
              <a:t>for </a:t>
            </a:r>
            <a:r>
              <a:rPr lang="en-US" altLang="zh-CN" sz="2400" dirty="0" smtClean="0"/>
              <a:t>it to us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Integrated </a:t>
            </a:r>
            <a:r>
              <a:rPr lang="en-US" altLang="zh-CN" sz="2400" dirty="0" err="1" smtClean="0"/>
              <a:t>kuryr-kubernetes</a:t>
            </a:r>
            <a:r>
              <a:rPr lang="en-US" altLang="zh-CN" sz="2400" dirty="0" smtClean="0"/>
              <a:t> for k8s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Both Normal container or </a:t>
            </a:r>
            <a:r>
              <a:rPr lang="en-US" altLang="zh-CN" sz="2400" dirty="0" err="1" smtClean="0"/>
              <a:t>katacontainer</a:t>
            </a:r>
            <a:r>
              <a:rPr lang="en-US" altLang="zh-CN" sz="2400" dirty="0" smtClean="0"/>
              <a:t> can run on the same </a:t>
            </a:r>
            <a:r>
              <a:rPr lang="en-US" altLang="zh-CN" sz="2400" dirty="0" err="1" smtClean="0"/>
              <a:t>baremetal</a:t>
            </a:r>
            <a:r>
              <a:rPr lang="en-US" altLang="zh-CN" sz="2400" dirty="0" smtClean="0"/>
              <a:t> at the same time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smtClean="0"/>
              <a:t>OVS/OVS DPDK  is </a:t>
            </a:r>
            <a:r>
              <a:rPr lang="en-US" altLang="zh-CN" sz="2400" dirty="0" err="1" smtClean="0"/>
              <a:t>dataplane</a:t>
            </a:r>
            <a:endParaRPr lang="en-US" altLang="zh-CN" sz="2400" dirty="0" smtClean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sz="2400" dirty="0" err="1"/>
              <a:t>v</a:t>
            </a:r>
            <a:r>
              <a:rPr lang="en-US" altLang="zh-CN" sz="2400" dirty="0" err="1" smtClean="0"/>
              <a:t>eth</a:t>
            </a:r>
            <a:r>
              <a:rPr lang="en-US" altLang="zh-CN" sz="2400" dirty="0" smtClean="0"/>
              <a:t> pair is used for container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80495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518095"/>
            <a:ext cx="10641109" cy="535531"/>
          </a:xfrm>
        </p:spPr>
        <p:txBody>
          <a:bodyPr/>
          <a:lstStyle/>
          <a:p>
            <a:r>
              <a:rPr lang="en-US" altLang="zh-CN" dirty="0" smtClean="0"/>
              <a:t>Details for k8s pods running on OVS </a:t>
            </a:r>
            <a:r>
              <a:rPr lang="en-US" altLang="zh-CN" dirty="0" smtClean="0"/>
              <a:t>bridge (normal)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22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546100" y="1485900"/>
            <a:ext cx="11120687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get pods -o wide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NAME            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READY   </a:t>
            </a:r>
            <a:r>
              <a:rPr lang="en-US" altLang="zh-CN" sz="1400" dirty="0">
                <a:solidFill>
                  <a:schemeClr val="bg1"/>
                </a:solidFill>
              </a:rPr>
              <a:t>STATUS    RESTARTS   AGE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</a:t>
            </a:r>
            <a:r>
              <a:rPr lang="en-US" altLang="zh-CN" sz="1400" dirty="0">
                <a:solidFill>
                  <a:schemeClr val="bg1"/>
                </a:solidFill>
              </a:rPr>
              <a:t>IP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NODE     </a:t>
            </a:r>
            <a:r>
              <a:rPr lang="en-US" altLang="zh-CN" sz="1400" dirty="0">
                <a:solidFill>
                  <a:schemeClr val="bg1"/>
                </a:solidFill>
              </a:rPr>
              <a:t>NOMINATED NODE   READINESS GATES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kuryr-1-65f94987d9-r8sl6   1/1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Running    0                   9m2s     </a:t>
            </a:r>
            <a:r>
              <a:rPr lang="en-US" altLang="zh-CN" sz="1400" dirty="0">
                <a:solidFill>
                  <a:schemeClr val="bg1"/>
                </a:solidFill>
              </a:rPr>
              <a:t>10.1.0.20   cmp004   &lt;none&gt;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&lt;</a:t>
            </a:r>
            <a:r>
              <a:rPr lang="en-US" altLang="zh-CN" sz="1400" dirty="0">
                <a:solidFill>
                  <a:schemeClr val="bg1"/>
                </a:solidFill>
              </a:rPr>
              <a:t>none&gt;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kuryr-3-c944dcb55-rnpf7    1/1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Running    0                   8m14s   </a:t>
            </a:r>
            <a:r>
              <a:rPr lang="en-US" altLang="zh-CN" sz="1400" dirty="0">
                <a:solidFill>
                  <a:schemeClr val="bg1"/>
                </a:solidFill>
              </a:rPr>
              <a:t>10.1.0.16   cmp004   &lt;none&gt;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&lt;</a:t>
            </a:r>
            <a:r>
              <a:rPr lang="en-US" altLang="zh-CN" sz="1400" dirty="0">
                <a:solidFill>
                  <a:schemeClr val="bg1"/>
                </a:solidFill>
              </a:rPr>
              <a:t>none&gt;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2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86840" y="296496"/>
            <a:ext cx="10805159" cy="978729"/>
          </a:xfrm>
        </p:spPr>
        <p:txBody>
          <a:bodyPr/>
          <a:lstStyle/>
          <a:p>
            <a:r>
              <a:rPr lang="en-US" altLang="zh-CN" dirty="0"/>
              <a:t>Details for k8s pods running on OVS bridge (normal)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23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221226" y="1489587"/>
            <a:ext cx="11445561" cy="452431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yangyi@cmp004:~$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| grep </a:t>
            </a:r>
            <a:r>
              <a:rPr lang="en-US" altLang="zh-CN" dirty="0" err="1">
                <a:solidFill>
                  <a:schemeClr val="bg1"/>
                </a:solidFill>
              </a:rPr>
              <a:t>cni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cni-60fa38b7-8425-7755-e822-13e9ae956379 (id: 7)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cni-f80dcafe-6187-6de7-9e29-f7766b8c060a (id: 2)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yangyi@cmp004:~$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cni-f80dcafe-6187-6de7-9e29-f7766b8c060a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 show eth0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3: eth0@if</a:t>
            </a:r>
            <a:r>
              <a:rPr lang="en-US" altLang="zh-CN" dirty="0">
                <a:solidFill>
                  <a:srgbClr val="FF0000"/>
                </a:solidFill>
              </a:rPr>
              <a:t>318</a:t>
            </a:r>
            <a:r>
              <a:rPr lang="en-US" altLang="zh-CN" dirty="0">
                <a:solidFill>
                  <a:schemeClr val="bg1"/>
                </a:solidFill>
              </a:rPr>
              <a:t>: &lt;BROADCAST,MULTICAST,UP,LOWER_UP&gt; </a:t>
            </a:r>
            <a:r>
              <a:rPr lang="en-US" altLang="zh-CN" dirty="0" err="1">
                <a:solidFill>
                  <a:schemeClr val="bg1"/>
                </a:solidFill>
              </a:rPr>
              <a:t>mtu</a:t>
            </a:r>
            <a:r>
              <a:rPr lang="en-US" altLang="zh-CN" dirty="0">
                <a:solidFill>
                  <a:schemeClr val="bg1"/>
                </a:solidFill>
              </a:rPr>
              <a:t> 1450 </a:t>
            </a:r>
            <a:r>
              <a:rPr lang="en-US" altLang="zh-CN" dirty="0" err="1">
                <a:solidFill>
                  <a:schemeClr val="bg1"/>
                </a:solidFill>
              </a:rPr>
              <a:t>qdisc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noqueue</a:t>
            </a:r>
            <a:r>
              <a:rPr lang="en-US" altLang="zh-CN" dirty="0">
                <a:solidFill>
                  <a:schemeClr val="bg1"/>
                </a:solidFill>
              </a:rPr>
              <a:t> state UP group default </a:t>
            </a:r>
            <a:r>
              <a:rPr lang="en-US" altLang="zh-CN" dirty="0" err="1">
                <a:solidFill>
                  <a:schemeClr val="bg1"/>
                </a:solidFill>
              </a:rPr>
              <a:t>qlen</a:t>
            </a:r>
            <a:r>
              <a:rPr lang="en-US" altLang="zh-CN" dirty="0">
                <a:solidFill>
                  <a:schemeClr val="bg1"/>
                </a:solidFill>
              </a:rPr>
              <a:t> 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link/ether fa:16:3e:51:7e:95 </a:t>
            </a:r>
            <a:r>
              <a:rPr lang="en-US" altLang="zh-CN" dirty="0" err="1">
                <a:solidFill>
                  <a:schemeClr val="bg1"/>
                </a:solidFill>
              </a:rPr>
              <a:t>brd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ff:ff:ff:ff:ff:ff</a:t>
            </a:r>
            <a:r>
              <a:rPr lang="en-US" altLang="zh-CN" dirty="0">
                <a:solidFill>
                  <a:schemeClr val="bg1"/>
                </a:solidFill>
              </a:rPr>
              <a:t> link-</a:t>
            </a:r>
            <a:r>
              <a:rPr lang="en-US" altLang="zh-CN" dirty="0" err="1">
                <a:solidFill>
                  <a:schemeClr val="bg1"/>
                </a:solidFill>
              </a:rPr>
              <a:t>netnsid</a:t>
            </a:r>
            <a:r>
              <a:rPr lang="en-US" altLang="zh-CN" dirty="0">
                <a:solidFill>
                  <a:schemeClr val="bg1"/>
                </a:solidFill>
              </a:rPr>
              <a:t> 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10.1.0.20/16</a:t>
            </a:r>
            <a:r>
              <a:rPr lang="en-US" altLang="zh-CN" dirty="0">
                <a:solidFill>
                  <a:schemeClr val="bg1"/>
                </a:solidFill>
              </a:rPr>
              <a:t> scope global eth0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</a:t>
            </a:r>
            <a:r>
              <a:rPr lang="en-US" altLang="zh-CN" dirty="0" err="1">
                <a:solidFill>
                  <a:schemeClr val="bg1"/>
                </a:solidFill>
              </a:rPr>
              <a:t>valid_lft</a:t>
            </a:r>
            <a:r>
              <a:rPr lang="en-US" altLang="zh-CN" dirty="0">
                <a:solidFill>
                  <a:schemeClr val="bg1"/>
                </a:solidFill>
              </a:rPr>
              <a:t> forever </a:t>
            </a:r>
            <a:r>
              <a:rPr lang="en-US" altLang="zh-CN" dirty="0" err="1">
                <a:solidFill>
                  <a:schemeClr val="bg1"/>
                </a:solidFill>
              </a:rPr>
              <a:t>preferred_lft</a:t>
            </a:r>
            <a:r>
              <a:rPr lang="en-US" altLang="zh-CN" dirty="0">
                <a:solidFill>
                  <a:schemeClr val="bg1"/>
                </a:solidFill>
              </a:rPr>
              <a:t> forever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inet6 fe80::f816:3eff:fe51:7e95/64 scope link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</a:t>
            </a:r>
            <a:r>
              <a:rPr lang="en-US" altLang="zh-CN" dirty="0" err="1">
                <a:solidFill>
                  <a:schemeClr val="bg1"/>
                </a:solidFill>
              </a:rPr>
              <a:t>valid_lft</a:t>
            </a:r>
            <a:r>
              <a:rPr lang="en-US" altLang="zh-CN" dirty="0">
                <a:solidFill>
                  <a:schemeClr val="bg1"/>
                </a:solidFill>
              </a:rPr>
              <a:t> forever </a:t>
            </a:r>
            <a:r>
              <a:rPr lang="en-US" altLang="zh-CN" dirty="0" err="1">
                <a:solidFill>
                  <a:schemeClr val="bg1"/>
                </a:solidFill>
              </a:rPr>
              <a:t>preferred_lft</a:t>
            </a:r>
            <a:r>
              <a:rPr lang="en-US" altLang="zh-CN" dirty="0">
                <a:solidFill>
                  <a:schemeClr val="bg1"/>
                </a:solidFill>
              </a:rPr>
              <a:t> forever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yangyi@cmp004</a:t>
            </a:r>
            <a:r>
              <a:rPr lang="en-US" altLang="zh-CN" dirty="0">
                <a:solidFill>
                  <a:schemeClr val="bg1"/>
                </a:solidFill>
              </a:rPr>
              <a:t>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link list | grep -A 1 ^318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318: </a:t>
            </a:r>
            <a:r>
              <a:rPr lang="en-US" altLang="zh-CN" dirty="0">
                <a:solidFill>
                  <a:srgbClr val="FF0000"/>
                </a:solidFill>
              </a:rPr>
              <a:t>tap0d5473de-50</a:t>
            </a:r>
            <a:r>
              <a:rPr lang="en-US" altLang="zh-CN" dirty="0">
                <a:solidFill>
                  <a:schemeClr val="bg1"/>
                </a:solidFill>
              </a:rPr>
              <a:t>@if3: &lt;BROADCAST,MULTICAST,UP,LOWER_UP&gt; </a:t>
            </a:r>
            <a:r>
              <a:rPr lang="en-US" altLang="zh-CN" dirty="0" err="1">
                <a:solidFill>
                  <a:schemeClr val="bg1"/>
                </a:solidFill>
              </a:rPr>
              <a:t>mtu</a:t>
            </a:r>
            <a:r>
              <a:rPr lang="en-US" altLang="zh-CN" dirty="0">
                <a:solidFill>
                  <a:schemeClr val="bg1"/>
                </a:solidFill>
              </a:rPr>
              <a:t> 1450 </a:t>
            </a:r>
            <a:r>
              <a:rPr lang="en-US" altLang="zh-CN" dirty="0" err="1">
                <a:solidFill>
                  <a:schemeClr val="bg1"/>
                </a:solidFill>
              </a:rPr>
              <a:t>qdisc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noqueue</a:t>
            </a:r>
            <a:r>
              <a:rPr lang="en-US" altLang="zh-CN" dirty="0">
                <a:solidFill>
                  <a:schemeClr val="bg1"/>
                </a:solidFill>
              </a:rPr>
              <a:t> master </a:t>
            </a:r>
            <a:r>
              <a:rPr lang="en-US" altLang="zh-CN" dirty="0" err="1">
                <a:solidFill>
                  <a:schemeClr val="bg1"/>
                </a:solidFill>
              </a:rPr>
              <a:t>ovs</a:t>
            </a:r>
            <a:r>
              <a:rPr lang="en-US" altLang="zh-CN" dirty="0">
                <a:solidFill>
                  <a:schemeClr val="bg1"/>
                </a:solidFill>
              </a:rPr>
              <a:t>-system state UP mode DEFAULT group default </a:t>
            </a:r>
            <a:r>
              <a:rPr lang="en-US" altLang="zh-CN" dirty="0" err="1">
                <a:solidFill>
                  <a:schemeClr val="bg1"/>
                </a:solidFill>
              </a:rPr>
              <a:t>qlen</a:t>
            </a:r>
            <a:r>
              <a:rPr lang="en-US" altLang="zh-CN" dirty="0">
                <a:solidFill>
                  <a:schemeClr val="bg1"/>
                </a:solidFill>
              </a:rPr>
              <a:t> 10000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link/ether 6e:73:3c:cd:69:7f </a:t>
            </a:r>
            <a:r>
              <a:rPr lang="en-US" altLang="zh-CN" dirty="0" err="1">
                <a:solidFill>
                  <a:schemeClr val="bg1"/>
                </a:solidFill>
              </a:rPr>
              <a:t>brd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ff:ff:ff:ff:ff:ff</a:t>
            </a:r>
            <a:r>
              <a:rPr lang="en-US" altLang="zh-CN" dirty="0">
                <a:solidFill>
                  <a:schemeClr val="bg1"/>
                </a:solidFill>
              </a:rPr>
              <a:t> link-</a:t>
            </a:r>
            <a:r>
              <a:rPr lang="en-US" altLang="zh-CN" dirty="0" err="1">
                <a:solidFill>
                  <a:schemeClr val="bg1"/>
                </a:solidFill>
              </a:rPr>
              <a:t>netnsid</a:t>
            </a:r>
            <a:r>
              <a:rPr lang="en-US" altLang="zh-CN" dirty="0">
                <a:solidFill>
                  <a:schemeClr val="bg1"/>
                </a:solidFill>
              </a:rPr>
              <a:t> 2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yangyi@cmp004:~$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8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24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98206" y="1120882"/>
            <a:ext cx="11268581" cy="53553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yangyi@cmp004:~$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cni-f80dcafe-6187-6de7-9e29-f7766b8c060a </a:t>
            </a:r>
            <a:r>
              <a:rPr lang="en-US" altLang="zh-CN" dirty="0" err="1">
                <a:solidFill>
                  <a:schemeClr val="bg1"/>
                </a:solidFill>
              </a:rPr>
              <a:t>ethtool</a:t>
            </a:r>
            <a:r>
              <a:rPr lang="en-US" altLang="zh-CN" dirty="0">
                <a:solidFill>
                  <a:schemeClr val="bg1"/>
                </a:solidFill>
              </a:rPr>
              <a:t> -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 eth0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driver: </a:t>
            </a:r>
            <a:r>
              <a:rPr lang="en-US" altLang="zh-CN" dirty="0" err="1">
                <a:solidFill>
                  <a:srgbClr val="FF0000"/>
                </a:solidFill>
              </a:rPr>
              <a:t>veth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version: 1.0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yangyi@cmp004</a:t>
            </a:r>
            <a:r>
              <a:rPr lang="en-US" altLang="zh-CN" dirty="0">
                <a:solidFill>
                  <a:schemeClr val="bg1"/>
                </a:solidFill>
              </a:rPr>
              <a:t>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ethtool</a:t>
            </a:r>
            <a:r>
              <a:rPr lang="en-US" altLang="zh-CN" dirty="0">
                <a:solidFill>
                  <a:schemeClr val="bg1"/>
                </a:solidFill>
              </a:rPr>
              <a:t> -</a:t>
            </a:r>
            <a:r>
              <a:rPr lang="en-US" altLang="zh-CN" dirty="0" err="1">
                <a:solidFill>
                  <a:schemeClr val="bg1"/>
                </a:solidFill>
              </a:rPr>
              <a:t>i</a:t>
            </a:r>
            <a:r>
              <a:rPr lang="en-US" altLang="zh-CN" dirty="0">
                <a:solidFill>
                  <a:schemeClr val="bg1"/>
                </a:solidFill>
              </a:rPr>
              <a:t> tap0d5473de-50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driver: </a:t>
            </a:r>
            <a:r>
              <a:rPr lang="en-US" altLang="zh-CN" dirty="0" err="1">
                <a:solidFill>
                  <a:srgbClr val="FF0000"/>
                </a:solidFill>
              </a:rPr>
              <a:t>veth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version: 1.0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dirty="0" smtClean="0">
                <a:solidFill>
                  <a:schemeClr val="bg1"/>
                </a:solidFill>
              </a:rPr>
              <a:t>……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 smtClean="0">
                <a:solidFill>
                  <a:schemeClr val="bg1"/>
                </a:solidFill>
              </a:rPr>
              <a:t>yangyi@cmp004</a:t>
            </a:r>
            <a:r>
              <a:rPr lang="en-US" altLang="zh-CN" dirty="0">
                <a:solidFill>
                  <a:schemeClr val="bg1"/>
                </a:solidFill>
              </a:rPr>
              <a:t>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ovs-vsctl</a:t>
            </a:r>
            <a:r>
              <a:rPr lang="en-US" altLang="zh-CN" dirty="0">
                <a:solidFill>
                  <a:schemeClr val="bg1"/>
                </a:solidFill>
              </a:rPr>
              <a:t> show | grep -A 2 "Port \"tap0d5473de-50"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Port "</a:t>
            </a:r>
            <a:r>
              <a:rPr lang="en-US" altLang="zh-CN" dirty="0">
                <a:solidFill>
                  <a:srgbClr val="FF0000"/>
                </a:solidFill>
              </a:rPr>
              <a:t>tap0d5473de-50</a:t>
            </a:r>
            <a:r>
              <a:rPr lang="en-US" altLang="zh-CN" dirty="0">
                <a:solidFill>
                  <a:schemeClr val="bg1"/>
                </a:solidFill>
              </a:rPr>
              <a:t>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tag: 101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Interface "tap0d5473de-50"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yangyi@cmp004:~$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标题 1"/>
          <p:cNvSpPr txBox="1">
            <a:spLocks/>
          </p:cNvSpPr>
          <p:nvPr/>
        </p:nvSpPr>
        <p:spPr>
          <a:xfrm>
            <a:off x="1550890" y="296496"/>
            <a:ext cx="10641109" cy="9787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zh-CN" altLang="en-US" sz="3200" kern="1200">
                <a:solidFill>
                  <a:schemeClr val="bg1"/>
                </a:solidFill>
                <a:latin typeface="Noto Sans S Chinese Black" panose="020B0A00000000000000" pitchFamily="34" charset="-122"/>
                <a:ea typeface="Noto Sans S Chinese Black" panose="020B0A00000000000000" pitchFamily="34" charset="-122"/>
                <a:cs typeface="+mn-cs"/>
              </a:defRPr>
            </a:lvl1pPr>
          </a:lstStyle>
          <a:p>
            <a:r>
              <a:rPr lang="en-US" altLang="zh-CN" smtClean="0"/>
              <a:t>Details for k8s pods running on OVS bridge (normal)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3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10641109" cy="978729"/>
          </a:xfrm>
        </p:spPr>
        <p:txBody>
          <a:bodyPr/>
          <a:lstStyle/>
          <a:p>
            <a:r>
              <a:rPr lang="en-US" altLang="zh-CN" dirty="0"/>
              <a:t>Details for k8s pods running on OVS </a:t>
            </a:r>
            <a:r>
              <a:rPr lang="en-US" altLang="zh-CN" dirty="0" smtClean="0"/>
              <a:t>bridge (normal)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25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80217" y="1356852"/>
            <a:ext cx="11665974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get pods -o wide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NAME            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READY   </a:t>
            </a:r>
            <a:r>
              <a:rPr lang="en-US" altLang="zh-CN" sz="1400" dirty="0">
                <a:solidFill>
                  <a:schemeClr val="bg1"/>
                </a:solidFill>
              </a:rPr>
              <a:t>STATUS    RESTARTS   AGE   IP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NODE     </a:t>
            </a:r>
            <a:r>
              <a:rPr lang="en-US" altLang="zh-CN" sz="1400" dirty="0">
                <a:solidFill>
                  <a:schemeClr val="bg1"/>
                </a:solidFill>
              </a:rPr>
              <a:t>NOMINATED NODE   READINESS GATES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kuryr-1-65f94987d9-r8sl6   </a:t>
            </a:r>
            <a:r>
              <a:rPr lang="en-US" altLang="zh-CN" sz="1400" dirty="0" smtClean="0">
                <a:solidFill>
                  <a:schemeClr val="bg1"/>
                </a:solidFill>
              </a:rPr>
              <a:t>1/1          </a:t>
            </a:r>
            <a:r>
              <a:rPr lang="en-US" altLang="zh-CN" sz="1400" dirty="0">
                <a:solidFill>
                  <a:schemeClr val="bg1"/>
                </a:solidFill>
              </a:rPr>
              <a:t>Running   </a:t>
            </a:r>
            <a:r>
              <a:rPr lang="en-US" altLang="zh-CN" sz="1400" dirty="0" smtClean="0">
                <a:solidFill>
                  <a:schemeClr val="bg1"/>
                </a:solidFill>
              </a:rPr>
              <a:t>  0                   58m   </a:t>
            </a:r>
            <a:r>
              <a:rPr lang="en-US" altLang="zh-CN" sz="1400" dirty="0">
                <a:solidFill>
                  <a:schemeClr val="bg1"/>
                </a:solidFill>
              </a:rPr>
              <a:t>10.1.0.20   cmp004   &lt;none&gt;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&lt;</a:t>
            </a:r>
            <a:r>
              <a:rPr lang="en-US" altLang="zh-CN" sz="1400" dirty="0">
                <a:solidFill>
                  <a:schemeClr val="bg1"/>
                </a:solidFill>
              </a:rPr>
              <a:t>none&gt;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kuryr-3-c944dcb55-rnpf7    1/1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Running     0                   57m   </a:t>
            </a:r>
            <a:r>
              <a:rPr lang="en-US" altLang="zh-CN" sz="1400" dirty="0">
                <a:solidFill>
                  <a:schemeClr val="bg1"/>
                </a:solidFill>
              </a:rPr>
              <a:t>10.1.0.16   cmp004   &lt;none&gt;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&lt;</a:t>
            </a:r>
            <a:r>
              <a:rPr lang="en-US" altLang="zh-CN" sz="1400" dirty="0">
                <a:solidFill>
                  <a:schemeClr val="bg1"/>
                </a:solidFill>
              </a:rPr>
              <a:t>none&gt;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get deployments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NAME      READY   UP-TO-DATE   AVAILABLE   AGE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kuryr-1   </a:t>
            </a:r>
            <a:r>
              <a:rPr lang="en-US" altLang="zh-CN" sz="1400" dirty="0" smtClean="0">
                <a:solidFill>
                  <a:schemeClr val="bg1"/>
                </a:solidFill>
              </a:rPr>
              <a:t>  1/1            </a:t>
            </a:r>
            <a:r>
              <a:rPr lang="en-US" altLang="zh-CN" sz="1400" dirty="0">
                <a:solidFill>
                  <a:schemeClr val="bg1"/>
                </a:solidFill>
              </a:rPr>
              <a:t>1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    </a:t>
            </a:r>
            <a:r>
              <a:rPr lang="en-US" altLang="zh-CN" sz="1400" dirty="0">
                <a:solidFill>
                  <a:schemeClr val="bg1"/>
                </a:solidFill>
              </a:rPr>
              <a:t>1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       </a:t>
            </a:r>
            <a:r>
              <a:rPr lang="en-US" altLang="zh-CN" sz="1400" dirty="0">
                <a:solidFill>
                  <a:schemeClr val="bg1"/>
                </a:solidFill>
              </a:rPr>
              <a:t>58m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kuryr-3   </a:t>
            </a:r>
            <a:r>
              <a:rPr lang="en-US" altLang="zh-CN" sz="1400" dirty="0" smtClean="0">
                <a:solidFill>
                  <a:schemeClr val="bg1"/>
                </a:solidFill>
              </a:rPr>
              <a:t>  1/1            1                     1                    </a:t>
            </a:r>
            <a:r>
              <a:rPr lang="en-US" altLang="zh-CN" sz="1400" dirty="0">
                <a:solidFill>
                  <a:schemeClr val="bg1"/>
                </a:solidFill>
              </a:rPr>
              <a:t>58m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attach kuryr-1-65f94987d9-r8sl6 -c kuryr-1 -it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If you don't see a command prompt, try pressing enter.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root@kuryr-1-65f94987d9-r8sl6:/# </a:t>
            </a:r>
            <a:r>
              <a:rPr lang="en-US" altLang="zh-CN" sz="1400" dirty="0" err="1">
                <a:solidFill>
                  <a:schemeClr val="bg1"/>
                </a:solidFill>
              </a:rPr>
              <a:t>ethtool</a:t>
            </a:r>
            <a:r>
              <a:rPr lang="en-US" altLang="zh-CN" sz="1400" dirty="0">
                <a:solidFill>
                  <a:schemeClr val="bg1"/>
                </a:solidFill>
              </a:rPr>
              <a:t> -</a:t>
            </a:r>
            <a:r>
              <a:rPr lang="en-US" altLang="zh-CN" sz="1400" dirty="0" err="1">
                <a:solidFill>
                  <a:schemeClr val="bg1"/>
                </a:solidFill>
              </a:rPr>
              <a:t>i</a:t>
            </a:r>
            <a:r>
              <a:rPr lang="en-US" altLang="zh-CN" sz="1400" dirty="0">
                <a:solidFill>
                  <a:schemeClr val="bg1"/>
                </a:solidFill>
              </a:rPr>
              <a:t> eth0 | grep </a:t>
            </a:r>
            <a:r>
              <a:rPr lang="en-US" altLang="zh-CN" sz="1400" dirty="0" err="1">
                <a:solidFill>
                  <a:schemeClr val="bg1"/>
                </a:solidFill>
              </a:rPr>
              <a:t>veth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driver: </a:t>
            </a:r>
            <a:r>
              <a:rPr lang="en-US" altLang="zh-CN" sz="1400" dirty="0" err="1">
                <a:solidFill>
                  <a:srgbClr val="FF0000"/>
                </a:solidFill>
              </a:rPr>
              <a:t>veth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root@kuryr-1-65f94987d9-r8sl6:/#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addr</a:t>
            </a:r>
            <a:r>
              <a:rPr lang="en-US" altLang="zh-CN" sz="1400" dirty="0">
                <a:solidFill>
                  <a:schemeClr val="bg1"/>
                </a:solidFill>
              </a:rPr>
              <a:t> show eth0 | grep "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10.1.0.20/16 scope global eth0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root@kuryr-1-65f94987d9-r8sl6:/# ping -c 3 10.1.0.16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PING 10.1.0.16 (10.1.0.16): 56 data bytes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64 bytes from 10.1.0.16: </a:t>
            </a:r>
            <a:r>
              <a:rPr lang="en-US" altLang="zh-CN" sz="1400" dirty="0" err="1">
                <a:solidFill>
                  <a:schemeClr val="bg1"/>
                </a:solidFill>
              </a:rPr>
              <a:t>icmp_seq</a:t>
            </a:r>
            <a:r>
              <a:rPr lang="en-US" altLang="zh-CN" sz="1400" dirty="0">
                <a:solidFill>
                  <a:schemeClr val="bg1"/>
                </a:solidFill>
              </a:rPr>
              <a:t>=0 </a:t>
            </a:r>
            <a:r>
              <a:rPr lang="en-US" altLang="zh-CN" sz="1400" dirty="0" err="1">
                <a:solidFill>
                  <a:schemeClr val="bg1"/>
                </a:solidFill>
              </a:rPr>
              <a:t>ttl</a:t>
            </a:r>
            <a:r>
              <a:rPr lang="en-US" altLang="zh-CN" sz="1400" dirty="0">
                <a:solidFill>
                  <a:schemeClr val="bg1"/>
                </a:solidFill>
              </a:rPr>
              <a:t>=64 time=0.376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64 bytes from 10.1.0.16: </a:t>
            </a:r>
            <a:r>
              <a:rPr lang="en-US" altLang="zh-CN" sz="1400" dirty="0" err="1">
                <a:solidFill>
                  <a:schemeClr val="bg1"/>
                </a:solidFill>
              </a:rPr>
              <a:t>icmp_seq</a:t>
            </a:r>
            <a:r>
              <a:rPr lang="en-US" altLang="zh-CN" sz="1400" dirty="0">
                <a:solidFill>
                  <a:schemeClr val="bg1"/>
                </a:solidFill>
              </a:rPr>
              <a:t>=1 </a:t>
            </a:r>
            <a:r>
              <a:rPr lang="en-US" altLang="zh-CN" sz="1400" dirty="0" err="1">
                <a:solidFill>
                  <a:schemeClr val="bg1"/>
                </a:solidFill>
              </a:rPr>
              <a:t>ttl</a:t>
            </a:r>
            <a:r>
              <a:rPr lang="en-US" altLang="zh-CN" sz="1400" dirty="0">
                <a:solidFill>
                  <a:schemeClr val="bg1"/>
                </a:solidFill>
              </a:rPr>
              <a:t>=64 time=0.214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64 bytes from 10.1.0.16: </a:t>
            </a:r>
            <a:r>
              <a:rPr lang="en-US" altLang="zh-CN" sz="1400" dirty="0" err="1">
                <a:solidFill>
                  <a:schemeClr val="bg1"/>
                </a:solidFill>
              </a:rPr>
              <a:t>icmp_seq</a:t>
            </a:r>
            <a:r>
              <a:rPr lang="en-US" altLang="zh-CN" sz="1400" dirty="0">
                <a:solidFill>
                  <a:schemeClr val="bg1"/>
                </a:solidFill>
              </a:rPr>
              <a:t>=2 </a:t>
            </a:r>
            <a:r>
              <a:rPr lang="en-US" altLang="zh-CN" sz="1400" dirty="0" err="1">
                <a:solidFill>
                  <a:schemeClr val="bg1"/>
                </a:solidFill>
              </a:rPr>
              <a:t>ttl</a:t>
            </a:r>
            <a:r>
              <a:rPr lang="en-US" altLang="zh-CN" sz="1400" dirty="0">
                <a:solidFill>
                  <a:schemeClr val="bg1"/>
                </a:solidFill>
              </a:rPr>
              <a:t>=64 time=0.127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--- 10.1.0.16 ping statistics ---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3 packets transmitted, 3 packets received, 0% packet loss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round-trip min/</a:t>
            </a:r>
            <a:r>
              <a:rPr lang="en-US" altLang="zh-CN" sz="1400" dirty="0" err="1">
                <a:solidFill>
                  <a:schemeClr val="bg1"/>
                </a:solidFill>
              </a:rPr>
              <a:t>avg</a:t>
            </a:r>
            <a:r>
              <a:rPr lang="en-US" altLang="zh-CN" sz="1400" dirty="0">
                <a:solidFill>
                  <a:schemeClr val="bg1"/>
                </a:solidFill>
              </a:rPr>
              <a:t>/max/</a:t>
            </a:r>
            <a:r>
              <a:rPr lang="en-US" altLang="zh-CN" sz="1400" dirty="0" err="1">
                <a:solidFill>
                  <a:schemeClr val="bg1"/>
                </a:solidFill>
              </a:rPr>
              <a:t>stddev</a:t>
            </a:r>
            <a:r>
              <a:rPr lang="en-US" altLang="zh-CN" sz="1400" dirty="0">
                <a:solidFill>
                  <a:schemeClr val="bg1"/>
                </a:solidFill>
              </a:rPr>
              <a:t> = 0.127/0.239/0.376/0.103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root@kuryr-1-65f94987d9-r8sl6:/#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3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10277315" cy="978729"/>
          </a:xfrm>
        </p:spPr>
        <p:txBody>
          <a:bodyPr/>
          <a:lstStyle/>
          <a:p>
            <a:r>
              <a:rPr lang="en-US" altLang="zh-CN" dirty="0"/>
              <a:t>Details for k8s pods running on OVS </a:t>
            </a:r>
            <a:r>
              <a:rPr lang="en-US" altLang="zh-CN" dirty="0" smtClean="0"/>
              <a:t>bridge (kata)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26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9213" y="1474839"/>
            <a:ext cx="11488993" cy="50167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netns</a:t>
            </a:r>
            <a:r>
              <a:rPr lang="en-US" altLang="zh-CN" sz="1600" dirty="0">
                <a:solidFill>
                  <a:schemeClr val="bg1"/>
                </a:solidFill>
              </a:rPr>
              <a:t> | grep </a:t>
            </a:r>
            <a:r>
              <a:rPr lang="en-US" altLang="zh-CN" sz="1600" dirty="0" err="1">
                <a:solidFill>
                  <a:schemeClr val="bg1"/>
                </a:solidFill>
              </a:rPr>
              <a:t>cni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cni-60fa38b7-8425-7755-e822-13e9ae956379 (id: 7)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cni-f80dcafe-6187-6de7-9e29-f7766b8c060a (id: 2)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netns</a:t>
            </a:r>
            <a:r>
              <a:rPr lang="en-US" altLang="zh-CN" sz="1600" dirty="0">
                <a:solidFill>
                  <a:schemeClr val="bg1"/>
                </a:solidFill>
              </a:rPr>
              <a:t> exec cni-60fa38b7-8425-7755-e822-13e9ae956379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addr</a:t>
            </a:r>
            <a:r>
              <a:rPr lang="en-US" altLang="zh-CN" sz="1600" dirty="0">
                <a:solidFill>
                  <a:schemeClr val="bg1"/>
                </a:solidFill>
              </a:rPr>
              <a:t> show eth0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3: eth0@if</a:t>
            </a:r>
            <a:r>
              <a:rPr lang="en-US" altLang="zh-CN" sz="1600" dirty="0">
                <a:solidFill>
                  <a:srgbClr val="FF0000"/>
                </a:solidFill>
              </a:rPr>
              <a:t>325</a:t>
            </a:r>
            <a:r>
              <a:rPr lang="en-US" altLang="zh-CN" sz="1600" dirty="0">
                <a:solidFill>
                  <a:schemeClr val="bg1"/>
                </a:solidFill>
              </a:rPr>
              <a:t>: &lt;BROADCAST,MULTICAST,UP,LOWER_UP&gt; </a:t>
            </a:r>
            <a:r>
              <a:rPr lang="en-US" altLang="zh-CN" sz="1600" dirty="0" err="1">
                <a:solidFill>
                  <a:schemeClr val="bg1"/>
                </a:solidFill>
              </a:rPr>
              <a:t>mtu</a:t>
            </a:r>
            <a:r>
              <a:rPr lang="en-US" altLang="zh-CN" sz="1600" dirty="0">
                <a:solidFill>
                  <a:schemeClr val="bg1"/>
                </a:solidFill>
              </a:rPr>
              <a:t> 1450 </a:t>
            </a:r>
            <a:r>
              <a:rPr lang="en-US" altLang="zh-CN" sz="1600" dirty="0" err="1">
                <a:solidFill>
                  <a:schemeClr val="bg1"/>
                </a:solidFill>
              </a:rPr>
              <a:t>qdisc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noqueue</a:t>
            </a:r>
            <a:r>
              <a:rPr lang="en-US" altLang="zh-CN" sz="1600" dirty="0">
                <a:solidFill>
                  <a:schemeClr val="bg1"/>
                </a:solidFill>
              </a:rPr>
              <a:t> state UP group default </a:t>
            </a:r>
            <a:r>
              <a:rPr lang="en-US" altLang="zh-CN" sz="1600" dirty="0" err="1">
                <a:solidFill>
                  <a:schemeClr val="bg1"/>
                </a:solidFill>
              </a:rPr>
              <a:t>qlen</a:t>
            </a:r>
            <a:r>
              <a:rPr lang="en-US" altLang="zh-CN" sz="1600" dirty="0">
                <a:solidFill>
                  <a:schemeClr val="bg1"/>
                </a:solidFill>
              </a:rPr>
              <a:t> 1000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link/ether fa:16:3e:c6:ae:7d </a:t>
            </a:r>
            <a:r>
              <a:rPr lang="en-US" altLang="zh-CN" sz="1600" dirty="0" err="1">
                <a:solidFill>
                  <a:schemeClr val="bg1"/>
                </a:solidFill>
              </a:rPr>
              <a:t>brd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ff:ff:ff:ff:ff:ff</a:t>
            </a:r>
            <a:r>
              <a:rPr lang="en-US" altLang="zh-CN" sz="1600" dirty="0">
                <a:solidFill>
                  <a:schemeClr val="bg1"/>
                </a:solidFill>
              </a:rPr>
              <a:t> link-</a:t>
            </a:r>
            <a:r>
              <a:rPr lang="en-US" altLang="zh-CN" sz="1600" dirty="0" err="1">
                <a:solidFill>
                  <a:schemeClr val="bg1"/>
                </a:solidFill>
              </a:rPr>
              <a:t>netnsid</a:t>
            </a:r>
            <a:r>
              <a:rPr lang="en-US" altLang="zh-CN" sz="1600" dirty="0">
                <a:solidFill>
                  <a:schemeClr val="bg1"/>
                </a:solidFill>
              </a:rPr>
              <a:t> 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</a:t>
            </a:r>
            <a:r>
              <a:rPr lang="en-US" altLang="zh-CN" sz="1600" dirty="0" err="1">
                <a:solidFill>
                  <a:schemeClr val="bg1"/>
                </a:solidFill>
              </a:rPr>
              <a:t>inet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>
                <a:solidFill>
                  <a:srgbClr val="FF0000"/>
                </a:solidFill>
              </a:rPr>
              <a:t>10.1.0.16/16</a:t>
            </a:r>
            <a:r>
              <a:rPr lang="en-US" altLang="zh-CN" sz="1600" dirty="0">
                <a:solidFill>
                  <a:schemeClr val="bg1"/>
                </a:solidFill>
              </a:rPr>
              <a:t> scope global eth0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</a:t>
            </a:r>
            <a:r>
              <a:rPr lang="en-US" altLang="zh-CN" sz="1600" dirty="0" err="1">
                <a:solidFill>
                  <a:schemeClr val="bg1"/>
                </a:solidFill>
              </a:rPr>
              <a:t>valid_lft</a:t>
            </a:r>
            <a:r>
              <a:rPr lang="en-US" altLang="zh-CN" sz="1600" dirty="0">
                <a:solidFill>
                  <a:schemeClr val="bg1"/>
                </a:solidFill>
              </a:rPr>
              <a:t> forever </a:t>
            </a:r>
            <a:r>
              <a:rPr lang="en-US" altLang="zh-CN" sz="1600" dirty="0" err="1">
                <a:solidFill>
                  <a:schemeClr val="bg1"/>
                </a:solidFill>
              </a:rPr>
              <a:t>preferred_lft</a:t>
            </a:r>
            <a:r>
              <a:rPr lang="en-US" altLang="zh-CN" sz="1600" dirty="0">
                <a:solidFill>
                  <a:schemeClr val="bg1"/>
                </a:solidFill>
              </a:rPr>
              <a:t> forever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inet6 fe80::f816:3eff:fec6:ae7d/64 scope link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</a:t>
            </a:r>
            <a:r>
              <a:rPr lang="en-US" altLang="zh-CN" sz="1600" dirty="0" err="1">
                <a:solidFill>
                  <a:schemeClr val="bg1"/>
                </a:solidFill>
              </a:rPr>
              <a:t>valid_lft</a:t>
            </a:r>
            <a:r>
              <a:rPr lang="en-US" altLang="zh-CN" sz="1600" dirty="0">
                <a:solidFill>
                  <a:schemeClr val="bg1"/>
                </a:solidFill>
              </a:rPr>
              <a:t> forever </a:t>
            </a:r>
            <a:r>
              <a:rPr lang="en-US" altLang="zh-CN" sz="1600" dirty="0" err="1">
                <a:solidFill>
                  <a:schemeClr val="bg1"/>
                </a:solidFill>
              </a:rPr>
              <a:t>preferred_lft</a:t>
            </a:r>
            <a:r>
              <a:rPr lang="en-US" altLang="zh-CN" sz="1600" dirty="0">
                <a:solidFill>
                  <a:schemeClr val="bg1"/>
                </a:solidFill>
              </a:rPr>
              <a:t> forever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netns</a:t>
            </a:r>
            <a:r>
              <a:rPr lang="en-US" altLang="zh-CN" sz="1600" dirty="0">
                <a:solidFill>
                  <a:schemeClr val="bg1"/>
                </a:solidFill>
              </a:rPr>
              <a:t> exec cni-60fa38b7-8425-7755-e822-13e9ae956379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addr</a:t>
            </a:r>
            <a:r>
              <a:rPr lang="en-US" altLang="zh-CN" sz="1600" dirty="0">
                <a:solidFill>
                  <a:schemeClr val="bg1"/>
                </a:solidFill>
              </a:rPr>
              <a:t> show tap0_kata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4: </a:t>
            </a:r>
            <a:r>
              <a:rPr lang="en-US" altLang="zh-CN" sz="1600" dirty="0">
                <a:solidFill>
                  <a:srgbClr val="FF0000"/>
                </a:solidFill>
              </a:rPr>
              <a:t>tap0_kata</a:t>
            </a:r>
            <a:r>
              <a:rPr lang="en-US" altLang="zh-CN" sz="1600" dirty="0">
                <a:solidFill>
                  <a:schemeClr val="bg1"/>
                </a:solidFill>
              </a:rPr>
              <a:t>: &lt;BROADCAST,MULTICAST,UP,LOWER_UP&gt; </a:t>
            </a:r>
            <a:r>
              <a:rPr lang="en-US" altLang="zh-CN" sz="1600" dirty="0" err="1">
                <a:solidFill>
                  <a:schemeClr val="bg1"/>
                </a:solidFill>
              </a:rPr>
              <a:t>mtu</a:t>
            </a:r>
            <a:r>
              <a:rPr lang="en-US" altLang="zh-CN" sz="1600" dirty="0">
                <a:solidFill>
                  <a:schemeClr val="bg1"/>
                </a:solidFill>
              </a:rPr>
              <a:t> 1450 </a:t>
            </a:r>
            <a:r>
              <a:rPr lang="en-US" altLang="zh-CN" sz="1600" dirty="0" err="1">
                <a:solidFill>
                  <a:schemeClr val="bg1"/>
                </a:solidFill>
              </a:rPr>
              <a:t>qdisc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mq</a:t>
            </a:r>
            <a:r>
              <a:rPr lang="en-US" altLang="zh-CN" sz="1600" dirty="0">
                <a:solidFill>
                  <a:schemeClr val="bg1"/>
                </a:solidFill>
              </a:rPr>
              <a:t> state UNKNOWN group default </a:t>
            </a:r>
            <a:r>
              <a:rPr lang="en-US" altLang="zh-CN" sz="1600" dirty="0" err="1">
                <a:solidFill>
                  <a:schemeClr val="bg1"/>
                </a:solidFill>
              </a:rPr>
              <a:t>qlen</a:t>
            </a:r>
            <a:r>
              <a:rPr lang="en-US" altLang="zh-CN" sz="1600" dirty="0">
                <a:solidFill>
                  <a:schemeClr val="bg1"/>
                </a:solidFill>
              </a:rPr>
              <a:t> 1000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link/ether 2e:d1:f3:4c:01:a3 </a:t>
            </a:r>
            <a:r>
              <a:rPr lang="en-US" altLang="zh-CN" sz="1600" dirty="0" err="1">
                <a:solidFill>
                  <a:schemeClr val="bg1"/>
                </a:solidFill>
              </a:rPr>
              <a:t>brd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ff:ff:ff:ff:ff:ff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    inet6 fe80::2cd1:f3ff:fe4c:1a3/64 scope link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</a:t>
            </a:r>
            <a:r>
              <a:rPr lang="en-US" altLang="zh-CN" sz="1600" dirty="0" err="1">
                <a:solidFill>
                  <a:schemeClr val="bg1"/>
                </a:solidFill>
              </a:rPr>
              <a:t>valid_lft</a:t>
            </a:r>
            <a:r>
              <a:rPr lang="en-US" altLang="zh-CN" sz="1600" dirty="0">
                <a:solidFill>
                  <a:schemeClr val="bg1"/>
                </a:solidFill>
              </a:rPr>
              <a:t> forever </a:t>
            </a:r>
            <a:r>
              <a:rPr lang="en-US" altLang="zh-CN" sz="1600" dirty="0" err="1">
                <a:solidFill>
                  <a:schemeClr val="bg1"/>
                </a:solidFill>
              </a:rPr>
              <a:t>preferred_lft</a:t>
            </a:r>
            <a:r>
              <a:rPr lang="en-US" altLang="zh-CN" sz="1600" dirty="0">
                <a:solidFill>
                  <a:schemeClr val="bg1"/>
                </a:solidFill>
              </a:rPr>
              <a:t> forever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link list | grep -A 1 "^325"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325: </a:t>
            </a:r>
            <a:r>
              <a:rPr lang="en-US" altLang="zh-CN" sz="1600" dirty="0">
                <a:solidFill>
                  <a:srgbClr val="FF0000"/>
                </a:solidFill>
              </a:rPr>
              <a:t>tape043a8e7-1e</a:t>
            </a:r>
            <a:r>
              <a:rPr lang="en-US" altLang="zh-CN" sz="1600" dirty="0">
                <a:solidFill>
                  <a:schemeClr val="bg1"/>
                </a:solidFill>
              </a:rPr>
              <a:t>@if3: &lt;BROADCAST,MULTICAST,UP,LOWER_UP&gt; </a:t>
            </a:r>
            <a:r>
              <a:rPr lang="en-US" altLang="zh-CN" sz="1600" dirty="0" err="1">
                <a:solidFill>
                  <a:schemeClr val="bg1"/>
                </a:solidFill>
              </a:rPr>
              <a:t>mtu</a:t>
            </a:r>
            <a:r>
              <a:rPr lang="en-US" altLang="zh-CN" sz="1600" dirty="0">
                <a:solidFill>
                  <a:schemeClr val="bg1"/>
                </a:solidFill>
              </a:rPr>
              <a:t> 1450 </a:t>
            </a:r>
            <a:r>
              <a:rPr lang="en-US" altLang="zh-CN" sz="1600" dirty="0" err="1">
                <a:solidFill>
                  <a:schemeClr val="bg1"/>
                </a:solidFill>
              </a:rPr>
              <a:t>qdisc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noqueue</a:t>
            </a:r>
            <a:r>
              <a:rPr lang="en-US" altLang="zh-CN" sz="1600" dirty="0">
                <a:solidFill>
                  <a:schemeClr val="bg1"/>
                </a:solidFill>
              </a:rPr>
              <a:t> master </a:t>
            </a:r>
            <a:r>
              <a:rPr lang="en-US" altLang="zh-CN" sz="1600" dirty="0" err="1">
                <a:solidFill>
                  <a:schemeClr val="bg1"/>
                </a:solidFill>
              </a:rPr>
              <a:t>ovs</a:t>
            </a:r>
            <a:r>
              <a:rPr lang="en-US" altLang="zh-CN" sz="1600" dirty="0">
                <a:solidFill>
                  <a:schemeClr val="bg1"/>
                </a:solidFill>
              </a:rPr>
              <a:t>-system state UP mode DEFAULT group default </a:t>
            </a:r>
            <a:r>
              <a:rPr lang="en-US" altLang="zh-CN" sz="1600" dirty="0" err="1">
                <a:solidFill>
                  <a:schemeClr val="bg1"/>
                </a:solidFill>
              </a:rPr>
              <a:t>qlen</a:t>
            </a:r>
            <a:r>
              <a:rPr lang="en-US" altLang="zh-CN" sz="1600" dirty="0">
                <a:solidFill>
                  <a:schemeClr val="bg1"/>
                </a:solidFill>
              </a:rPr>
              <a:t> 10000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link/ether 46:fb:d6:66:18:ca </a:t>
            </a:r>
            <a:r>
              <a:rPr lang="en-US" altLang="zh-CN" sz="1600" dirty="0" err="1">
                <a:solidFill>
                  <a:schemeClr val="bg1"/>
                </a:solidFill>
              </a:rPr>
              <a:t>brd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ff:ff:ff:ff:ff:ff</a:t>
            </a:r>
            <a:r>
              <a:rPr lang="en-US" altLang="zh-CN" sz="1600" dirty="0">
                <a:solidFill>
                  <a:schemeClr val="bg1"/>
                </a:solidFill>
              </a:rPr>
              <a:t> link-</a:t>
            </a:r>
            <a:r>
              <a:rPr lang="en-US" altLang="zh-CN" sz="1600" dirty="0" err="1">
                <a:solidFill>
                  <a:schemeClr val="bg1"/>
                </a:solidFill>
              </a:rPr>
              <a:t>netnsid</a:t>
            </a:r>
            <a:r>
              <a:rPr lang="en-US" altLang="zh-CN" sz="1600" dirty="0">
                <a:solidFill>
                  <a:schemeClr val="bg1"/>
                </a:solidFill>
              </a:rPr>
              <a:t> 7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yangyi@cmp004:~$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296496"/>
            <a:ext cx="10380554" cy="978729"/>
          </a:xfrm>
        </p:spPr>
        <p:txBody>
          <a:bodyPr/>
          <a:lstStyle/>
          <a:p>
            <a:r>
              <a:rPr lang="en-US" altLang="zh-CN" dirty="0"/>
              <a:t>Details for k8s pods running on OVS bridge (kata)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27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94968" y="1135633"/>
            <a:ext cx="11636477" cy="55092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netns</a:t>
            </a:r>
            <a:r>
              <a:rPr lang="en-US" altLang="zh-CN" sz="1600" dirty="0">
                <a:solidFill>
                  <a:schemeClr val="bg1"/>
                </a:solidFill>
              </a:rPr>
              <a:t> exec cni-60fa38b7-8425-7755-e822-13e9ae956379 </a:t>
            </a:r>
            <a:r>
              <a:rPr lang="en-US" altLang="zh-CN" sz="1600" dirty="0" err="1">
                <a:solidFill>
                  <a:schemeClr val="bg1"/>
                </a:solidFill>
              </a:rPr>
              <a:t>ethtool</a:t>
            </a:r>
            <a:r>
              <a:rPr lang="en-US" altLang="zh-CN" sz="1600" dirty="0">
                <a:solidFill>
                  <a:schemeClr val="bg1"/>
                </a:solidFill>
              </a:rPr>
              <a:t> -</a:t>
            </a:r>
            <a:r>
              <a:rPr lang="en-US" altLang="zh-CN" sz="1600" dirty="0" err="1">
                <a:solidFill>
                  <a:schemeClr val="bg1"/>
                </a:solidFill>
              </a:rPr>
              <a:t>i</a:t>
            </a:r>
            <a:r>
              <a:rPr lang="en-US" altLang="zh-CN" sz="1600" dirty="0">
                <a:solidFill>
                  <a:schemeClr val="bg1"/>
                </a:solidFill>
              </a:rPr>
              <a:t> eth0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driver: </a:t>
            </a:r>
            <a:r>
              <a:rPr lang="en-US" altLang="zh-CN" sz="1600" dirty="0" err="1">
                <a:solidFill>
                  <a:srgbClr val="FF0000"/>
                </a:solidFill>
              </a:rPr>
              <a:t>veth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version: 1.0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……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ethtool</a:t>
            </a:r>
            <a:r>
              <a:rPr lang="en-US" altLang="zh-CN" sz="1600" dirty="0">
                <a:solidFill>
                  <a:schemeClr val="bg1"/>
                </a:solidFill>
              </a:rPr>
              <a:t> -</a:t>
            </a:r>
            <a:r>
              <a:rPr lang="en-US" altLang="zh-CN" sz="1600" dirty="0" err="1">
                <a:solidFill>
                  <a:schemeClr val="bg1"/>
                </a:solidFill>
              </a:rPr>
              <a:t>i</a:t>
            </a:r>
            <a:r>
              <a:rPr lang="en-US" altLang="zh-CN" sz="1600" dirty="0">
                <a:solidFill>
                  <a:schemeClr val="bg1"/>
                </a:solidFill>
              </a:rPr>
              <a:t> tape043a8e7-1e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driver: </a:t>
            </a:r>
            <a:r>
              <a:rPr lang="en-US" altLang="zh-CN" sz="1600" dirty="0" err="1">
                <a:solidFill>
                  <a:srgbClr val="FF0000"/>
                </a:solidFill>
              </a:rPr>
              <a:t>veth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version: 1.0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……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yangyi@cmp004:~$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netns</a:t>
            </a:r>
            <a:r>
              <a:rPr lang="en-US" altLang="zh-CN" sz="1600" dirty="0">
                <a:solidFill>
                  <a:schemeClr val="bg1"/>
                </a:solidFill>
              </a:rPr>
              <a:t> exec cni-60fa38b7-8425-7755-e822-13e9ae956379 </a:t>
            </a:r>
            <a:r>
              <a:rPr lang="en-US" altLang="zh-CN" sz="1600" dirty="0" err="1">
                <a:solidFill>
                  <a:schemeClr val="bg1"/>
                </a:solidFill>
              </a:rPr>
              <a:t>ethtool</a:t>
            </a:r>
            <a:r>
              <a:rPr lang="en-US" altLang="zh-CN" sz="1600" dirty="0">
                <a:solidFill>
                  <a:schemeClr val="bg1"/>
                </a:solidFill>
              </a:rPr>
              <a:t> -</a:t>
            </a:r>
            <a:r>
              <a:rPr lang="en-US" altLang="zh-CN" sz="1600" dirty="0" err="1">
                <a:solidFill>
                  <a:schemeClr val="bg1"/>
                </a:solidFill>
              </a:rPr>
              <a:t>i</a:t>
            </a:r>
            <a:r>
              <a:rPr lang="en-US" altLang="zh-CN" sz="1600" dirty="0">
                <a:solidFill>
                  <a:schemeClr val="bg1"/>
                </a:solidFill>
              </a:rPr>
              <a:t> tap0_kata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driver: </a:t>
            </a:r>
            <a:r>
              <a:rPr lang="en-US" altLang="zh-CN" sz="1600" dirty="0" err="1">
                <a:solidFill>
                  <a:srgbClr val="FF0000"/>
                </a:solidFill>
              </a:rPr>
              <a:t>tun</a:t>
            </a:r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version: 1.6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bus-info: tap</a:t>
            </a: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……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yangyi@cmp004</a:t>
            </a:r>
            <a:r>
              <a:rPr lang="en-US" altLang="zh-CN" sz="1600" dirty="0">
                <a:solidFill>
                  <a:schemeClr val="bg1"/>
                </a:solidFill>
              </a:rPr>
              <a:t>:~$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03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10336309" cy="978729"/>
          </a:xfrm>
        </p:spPr>
        <p:txBody>
          <a:bodyPr/>
          <a:lstStyle/>
          <a:p>
            <a:r>
              <a:rPr lang="en-US" altLang="zh-CN" dirty="0"/>
              <a:t>Details for k8s pods running on OVS bridge (kata)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28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3458" y="1489587"/>
            <a:ext cx="11503742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yangyi@cmp004:~$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ovs-vsctl</a:t>
            </a:r>
            <a:r>
              <a:rPr lang="en-US" altLang="zh-CN" dirty="0">
                <a:solidFill>
                  <a:schemeClr val="bg1"/>
                </a:solidFill>
              </a:rPr>
              <a:t> show | grep -A 2 "Port \"tape043a8e7-1e"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Port "</a:t>
            </a:r>
            <a:r>
              <a:rPr lang="en-US" altLang="zh-CN" dirty="0">
                <a:solidFill>
                  <a:srgbClr val="FF0000"/>
                </a:solidFill>
              </a:rPr>
              <a:t>tape043a8e7-1e</a:t>
            </a:r>
            <a:r>
              <a:rPr lang="en-US" altLang="zh-CN" dirty="0">
                <a:solidFill>
                  <a:schemeClr val="bg1"/>
                </a:solidFill>
              </a:rPr>
              <a:t>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tag: 101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  Interface "tape043a8e7-1e"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yangyi@cmp004:~$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2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Openstack details for floating IP</a:t>
            </a:r>
            <a:endParaRPr lang="zh-CN" altLang="en-US" dirty="0"/>
          </a:p>
        </p:txBody>
      </p:sp>
      <p:sp>
        <p:nvSpPr>
          <p:cNvPr id="7" name="文本占位符 1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2</a:t>
            </a:r>
            <a:endParaRPr lang="zh-CN" altLang="en-US" sz="16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65200" y="2171700"/>
            <a:ext cx="10045700" cy="230832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qrouter-8ac7b1e1-6f11-4512-ae51-5507b03a5c69 (id: 5)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fip-1cff74b1-c21d-4020-b198-bf53bfd4d1a2 (id: 6)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qrouter-6bf9d3c6-2170-44f4-89fc-a2ca93b32c39 (id: 0)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cni-cedab60e-ac62-9d51-6e88-34779cb10cbb (id: 2)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cni-048dc0a3-761a-21c4-0cfc-61bbbb5dcfb0 (id: 1)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fip-0ea1e7a1-e071-482f-97db-fd145dbd8690 (id: 3)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yangyi@cmp001:~$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67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296496"/>
            <a:ext cx="10395300" cy="978729"/>
          </a:xfrm>
        </p:spPr>
        <p:txBody>
          <a:bodyPr/>
          <a:lstStyle/>
          <a:p>
            <a:r>
              <a:rPr lang="en-US" altLang="zh-CN" dirty="0"/>
              <a:t>Details for k8s pods running on OVS bridge (kata)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29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0217" y="1356852"/>
            <a:ext cx="11665974" cy="54784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get pods -o wide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NAME            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READY   </a:t>
            </a:r>
            <a:r>
              <a:rPr lang="en-US" altLang="zh-CN" sz="1400" dirty="0">
                <a:solidFill>
                  <a:schemeClr val="bg1"/>
                </a:solidFill>
              </a:rPr>
              <a:t>STATUS    RESTARTS   AGE   IP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NODE     </a:t>
            </a:r>
            <a:r>
              <a:rPr lang="en-US" altLang="zh-CN" sz="1400" dirty="0">
                <a:solidFill>
                  <a:schemeClr val="bg1"/>
                </a:solidFill>
              </a:rPr>
              <a:t>NOMINATED NODE   READINESS GATES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kuryr-1-65f94987d9-r8sl6   </a:t>
            </a:r>
            <a:r>
              <a:rPr lang="en-US" altLang="zh-CN" sz="1400" dirty="0" smtClean="0">
                <a:solidFill>
                  <a:schemeClr val="bg1"/>
                </a:solidFill>
              </a:rPr>
              <a:t>1/1          </a:t>
            </a:r>
            <a:r>
              <a:rPr lang="en-US" altLang="zh-CN" sz="1400" dirty="0">
                <a:solidFill>
                  <a:schemeClr val="bg1"/>
                </a:solidFill>
              </a:rPr>
              <a:t>Running   </a:t>
            </a:r>
            <a:r>
              <a:rPr lang="en-US" altLang="zh-CN" sz="1400" dirty="0" smtClean="0">
                <a:solidFill>
                  <a:schemeClr val="bg1"/>
                </a:solidFill>
              </a:rPr>
              <a:t>  0                   58m   </a:t>
            </a:r>
            <a:r>
              <a:rPr lang="en-US" altLang="zh-CN" sz="1400" dirty="0">
                <a:solidFill>
                  <a:schemeClr val="bg1"/>
                </a:solidFill>
              </a:rPr>
              <a:t>10.1.0.20   cmp004   &lt;none&gt;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&lt;</a:t>
            </a:r>
            <a:r>
              <a:rPr lang="en-US" altLang="zh-CN" sz="1400" dirty="0">
                <a:solidFill>
                  <a:schemeClr val="bg1"/>
                </a:solidFill>
              </a:rPr>
              <a:t>none&gt;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kuryr-3-c944dcb55-rnpf7    1/1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Running     0                   57m   </a:t>
            </a:r>
            <a:r>
              <a:rPr lang="en-US" altLang="zh-CN" sz="1400" dirty="0">
                <a:solidFill>
                  <a:schemeClr val="bg1"/>
                </a:solidFill>
              </a:rPr>
              <a:t>10.1.0.16   cmp004   &lt;none&gt;      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&lt;</a:t>
            </a:r>
            <a:r>
              <a:rPr lang="en-US" altLang="zh-CN" sz="1400" dirty="0">
                <a:solidFill>
                  <a:schemeClr val="bg1"/>
                </a:solidFill>
              </a:rPr>
              <a:t>none&gt;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get deployments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NAME      READY   UP-TO-DATE   AVAILABLE   AGE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kuryr-1   </a:t>
            </a:r>
            <a:r>
              <a:rPr lang="en-US" altLang="zh-CN" sz="1400" dirty="0" smtClean="0">
                <a:solidFill>
                  <a:schemeClr val="bg1"/>
                </a:solidFill>
              </a:rPr>
              <a:t>  1/1            </a:t>
            </a:r>
            <a:r>
              <a:rPr lang="en-US" altLang="zh-CN" sz="1400" dirty="0">
                <a:solidFill>
                  <a:schemeClr val="bg1"/>
                </a:solidFill>
              </a:rPr>
              <a:t>1    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    </a:t>
            </a:r>
            <a:r>
              <a:rPr lang="en-US" altLang="zh-CN" sz="1400" dirty="0">
                <a:solidFill>
                  <a:schemeClr val="bg1"/>
                </a:solidFill>
              </a:rPr>
              <a:t>1 </a:t>
            </a:r>
            <a:r>
              <a:rPr lang="en-US" altLang="zh-CN" sz="1400" dirty="0" smtClean="0">
                <a:solidFill>
                  <a:schemeClr val="bg1"/>
                </a:solidFill>
              </a:rPr>
              <a:t>                   </a:t>
            </a:r>
            <a:r>
              <a:rPr lang="en-US" altLang="zh-CN" sz="1400" dirty="0">
                <a:solidFill>
                  <a:schemeClr val="bg1"/>
                </a:solidFill>
              </a:rPr>
              <a:t>58m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kuryr-3   </a:t>
            </a:r>
            <a:r>
              <a:rPr lang="en-US" altLang="zh-CN" sz="1400" dirty="0" smtClean="0">
                <a:solidFill>
                  <a:schemeClr val="bg1"/>
                </a:solidFill>
              </a:rPr>
              <a:t>  1/1            1                     1                    </a:t>
            </a:r>
            <a:r>
              <a:rPr lang="en-US" altLang="zh-CN" sz="1400" dirty="0">
                <a:solidFill>
                  <a:schemeClr val="bg1"/>
                </a:solidFill>
              </a:rPr>
              <a:t>58m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kubectl</a:t>
            </a:r>
            <a:r>
              <a:rPr lang="en-US" altLang="zh-CN" sz="1400" dirty="0">
                <a:solidFill>
                  <a:schemeClr val="bg1"/>
                </a:solidFill>
              </a:rPr>
              <a:t> attach kuryr-3-c944dcb55-rnpf7 -c kuryr-3 -it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If you don't see a command prompt, try pressing enter.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root@kuryr-3-c944dcb55-rnpf7:/#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root@kuryr-3-c944dcb55-rnpf7:/# </a:t>
            </a:r>
            <a:r>
              <a:rPr lang="en-US" altLang="zh-CN" sz="1400" dirty="0" err="1">
                <a:solidFill>
                  <a:schemeClr val="bg1"/>
                </a:solidFill>
              </a:rPr>
              <a:t>ethtool</a:t>
            </a:r>
            <a:r>
              <a:rPr lang="en-US" altLang="zh-CN" sz="1400" dirty="0">
                <a:solidFill>
                  <a:schemeClr val="bg1"/>
                </a:solidFill>
              </a:rPr>
              <a:t> -</a:t>
            </a:r>
            <a:r>
              <a:rPr lang="en-US" altLang="zh-CN" sz="1400" dirty="0" err="1">
                <a:solidFill>
                  <a:schemeClr val="bg1"/>
                </a:solidFill>
              </a:rPr>
              <a:t>i</a:t>
            </a:r>
            <a:r>
              <a:rPr lang="en-US" altLang="zh-CN" sz="1400" dirty="0">
                <a:solidFill>
                  <a:schemeClr val="bg1"/>
                </a:solidFill>
              </a:rPr>
              <a:t> eth0 | grep driver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driver: </a:t>
            </a:r>
            <a:r>
              <a:rPr lang="en-US" altLang="zh-CN" sz="1400" dirty="0" err="1">
                <a:solidFill>
                  <a:srgbClr val="FF0000"/>
                </a:solidFill>
              </a:rPr>
              <a:t>virtio_net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root@kuryr-3-c944dcb55-rnpf7:/#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addr</a:t>
            </a:r>
            <a:r>
              <a:rPr lang="en-US" altLang="zh-CN" sz="1400" dirty="0">
                <a:solidFill>
                  <a:schemeClr val="bg1"/>
                </a:solidFill>
              </a:rPr>
              <a:t> list | grep "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127.0.0.1/8 scope host lo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10.1.0.16/16 </a:t>
            </a:r>
            <a:r>
              <a:rPr lang="en-US" altLang="zh-CN" sz="1400" dirty="0" err="1">
                <a:solidFill>
                  <a:schemeClr val="bg1"/>
                </a:solidFill>
              </a:rPr>
              <a:t>brd</a:t>
            </a:r>
            <a:r>
              <a:rPr lang="en-US" altLang="zh-CN" sz="1400" dirty="0">
                <a:solidFill>
                  <a:schemeClr val="bg1"/>
                </a:solidFill>
              </a:rPr>
              <a:t> 10.1.255.255 scope global eth0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root@kuryr-3-c944dcb55-rnpf7:/# ping 10.1.0.20 -c 3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PING 10.1.0.20 (10.1.0.20): 56 data bytes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64 bytes from 10.1.0.20: </a:t>
            </a:r>
            <a:r>
              <a:rPr lang="en-US" altLang="zh-CN" sz="1400" dirty="0" err="1">
                <a:solidFill>
                  <a:schemeClr val="bg1"/>
                </a:solidFill>
              </a:rPr>
              <a:t>icmp_seq</a:t>
            </a:r>
            <a:r>
              <a:rPr lang="en-US" altLang="zh-CN" sz="1400" dirty="0">
                <a:solidFill>
                  <a:schemeClr val="bg1"/>
                </a:solidFill>
              </a:rPr>
              <a:t>=0 </a:t>
            </a:r>
            <a:r>
              <a:rPr lang="en-US" altLang="zh-CN" sz="1400" dirty="0" err="1">
                <a:solidFill>
                  <a:schemeClr val="bg1"/>
                </a:solidFill>
              </a:rPr>
              <a:t>ttl</a:t>
            </a:r>
            <a:r>
              <a:rPr lang="en-US" altLang="zh-CN" sz="1400" dirty="0">
                <a:solidFill>
                  <a:schemeClr val="bg1"/>
                </a:solidFill>
              </a:rPr>
              <a:t>=64 time=0.671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64 bytes from 10.1.0.20: </a:t>
            </a:r>
            <a:r>
              <a:rPr lang="en-US" altLang="zh-CN" sz="1400" dirty="0" err="1">
                <a:solidFill>
                  <a:schemeClr val="bg1"/>
                </a:solidFill>
              </a:rPr>
              <a:t>icmp_seq</a:t>
            </a:r>
            <a:r>
              <a:rPr lang="en-US" altLang="zh-CN" sz="1400" dirty="0">
                <a:solidFill>
                  <a:schemeClr val="bg1"/>
                </a:solidFill>
              </a:rPr>
              <a:t>=1 </a:t>
            </a:r>
            <a:r>
              <a:rPr lang="en-US" altLang="zh-CN" sz="1400" dirty="0" err="1">
                <a:solidFill>
                  <a:schemeClr val="bg1"/>
                </a:solidFill>
              </a:rPr>
              <a:t>ttl</a:t>
            </a:r>
            <a:r>
              <a:rPr lang="en-US" altLang="zh-CN" sz="1400" dirty="0">
                <a:solidFill>
                  <a:schemeClr val="bg1"/>
                </a:solidFill>
              </a:rPr>
              <a:t>=64 time=0.288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64 bytes from 10.1.0.20: </a:t>
            </a:r>
            <a:r>
              <a:rPr lang="en-US" altLang="zh-CN" sz="1400" dirty="0" err="1">
                <a:solidFill>
                  <a:schemeClr val="bg1"/>
                </a:solidFill>
              </a:rPr>
              <a:t>icmp_seq</a:t>
            </a:r>
            <a:r>
              <a:rPr lang="en-US" altLang="zh-CN" sz="1400" dirty="0">
                <a:solidFill>
                  <a:schemeClr val="bg1"/>
                </a:solidFill>
              </a:rPr>
              <a:t>=2 </a:t>
            </a:r>
            <a:r>
              <a:rPr lang="en-US" altLang="zh-CN" sz="1400" dirty="0" err="1">
                <a:solidFill>
                  <a:schemeClr val="bg1"/>
                </a:solidFill>
              </a:rPr>
              <a:t>ttl</a:t>
            </a:r>
            <a:r>
              <a:rPr lang="en-US" altLang="zh-CN" sz="1400" dirty="0">
                <a:solidFill>
                  <a:schemeClr val="bg1"/>
                </a:solidFill>
              </a:rPr>
              <a:t>=64 time=0.199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--- 10.1.0.20 ping statistics ---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3 packets transmitted, 3 packets received, 0% packet loss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round-trip min/</a:t>
            </a:r>
            <a:r>
              <a:rPr lang="en-US" altLang="zh-CN" sz="1400" dirty="0" err="1">
                <a:solidFill>
                  <a:schemeClr val="bg1"/>
                </a:solidFill>
              </a:rPr>
              <a:t>avg</a:t>
            </a:r>
            <a:r>
              <a:rPr lang="en-US" altLang="zh-CN" sz="1400" dirty="0">
                <a:solidFill>
                  <a:schemeClr val="bg1"/>
                </a:solidFill>
              </a:rPr>
              <a:t>/max/</a:t>
            </a:r>
            <a:r>
              <a:rPr lang="en-US" altLang="zh-CN" sz="1400" dirty="0" err="1">
                <a:solidFill>
                  <a:schemeClr val="bg1"/>
                </a:solidFill>
              </a:rPr>
              <a:t>stddev</a:t>
            </a:r>
            <a:r>
              <a:rPr lang="en-US" altLang="zh-CN" sz="1400" dirty="0">
                <a:solidFill>
                  <a:schemeClr val="bg1"/>
                </a:solidFill>
              </a:rPr>
              <a:t> = 0.199/0.386/0.671/0.205 </a:t>
            </a:r>
            <a:r>
              <a:rPr lang="en-US" altLang="zh-CN" sz="1400" dirty="0" err="1">
                <a:solidFill>
                  <a:schemeClr val="bg1"/>
                </a:solidFill>
              </a:rPr>
              <a:t>ms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root@kuryr-3-c944dcb55-rnpf7:/#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73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What If we use OVS DPDK to replace OVS?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30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Conntrack</a:t>
            </a:r>
            <a:r>
              <a:rPr lang="en-US" altLang="zh-CN" dirty="0" smtClean="0"/>
              <a:t> is implemented inside of OVS </a:t>
            </a:r>
            <a:r>
              <a:rPr lang="en-US" altLang="zh-CN" dirty="0" err="1" smtClean="0"/>
              <a:t>userspace</a:t>
            </a:r>
            <a:r>
              <a:rPr lang="en-US" altLang="zh-CN" dirty="0" smtClean="0"/>
              <a:t> data path</a:t>
            </a:r>
          </a:p>
          <a:p>
            <a:r>
              <a:rPr lang="en-US" altLang="zh-CN" dirty="0" smtClean="0"/>
              <a:t>But we have to use tap and 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for floating IP, routing, SNAT which depend on </a:t>
            </a:r>
            <a:r>
              <a:rPr lang="en-US" altLang="zh-CN" dirty="0" err="1" smtClean="0"/>
              <a:t>iptables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conntrack</a:t>
            </a:r>
            <a:r>
              <a:rPr lang="en-US" altLang="zh-CN" dirty="0" smtClean="0"/>
              <a:t> and in-kernel IP routing because Openstack neutron implemented them in these ways.</a:t>
            </a:r>
          </a:p>
          <a:p>
            <a:r>
              <a:rPr lang="en-US" altLang="zh-CN" dirty="0" smtClean="0"/>
              <a:t>How about performance?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984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Tap in OVS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31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1164" r="35403" b="9443"/>
          <a:stretch/>
        </p:blipFill>
        <p:spPr>
          <a:xfrm>
            <a:off x="2330245" y="1224110"/>
            <a:ext cx="7875639" cy="544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0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Tap in OVS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32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5037" r="39758" b="9657"/>
          <a:stretch/>
        </p:blipFill>
        <p:spPr>
          <a:xfrm>
            <a:off x="2300748" y="1268359"/>
            <a:ext cx="7344697" cy="51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Tap in OVS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33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31819" r="25121" b="9658"/>
          <a:stretch/>
        </p:blipFill>
        <p:spPr>
          <a:xfrm>
            <a:off x="265473" y="1268362"/>
            <a:ext cx="11691143" cy="5137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87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Tap in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34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1594" r="36976" b="9443"/>
          <a:stretch/>
        </p:blipFill>
        <p:spPr>
          <a:xfrm>
            <a:off x="2182759" y="1312603"/>
            <a:ext cx="7683910" cy="54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23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Tap in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35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5036" r="25121" b="9443"/>
          <a:stretch/>
        </p:blipFill>
        <p:spPr>
          <a:xfrm>
            <a:off x="1460086" y="1209362"/>
            <a:ext cx="9129252" cy="517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31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Tap in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36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31819" r="25121" b="9443"/>
          <a:stretch/>
        </p:blipFill>
        <p:spPr>
          <a:xfrm>
            <a:off x="1489587" y="1902542"/>
            <a:ext cx="9129252" cy="402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57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Veth</a:t>
            </a:r>
            <a:r>
              <a:rPr lang="en-US" altLang="zh-CN" dirty="0" smtClean="0"/>
              <a:t> in OVS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37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23643" r="24758" b="9658"/>
          <a:stretch/>
        </p:blipFill>
        <p:spPr>
          <a:xfrm>
            <a:off x="1474837" y="1622322"/>
            <a:ext cx="9173497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Veth</a:t>
            </a:r>
            <a:r>
              <a:rPr lang="en-US" altLang="zh-CN" dirty="0" smtClean="0"/>
              <a:t> in OVS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38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31819" r="25363" b="9658"/>
          <a:stretch/>
        </p:blipFill>
        <p:spPr>
          <a:xfrm>
            <a:off x="1607570" y="1858298"/>
            <a:ext cx="9099755" cy="40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26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floating IP</a:t>
            </a:r>
            <a:endParaRPr lang="zh-CN" altLang="en-US" dirty="0"/>
          </a:p>
        </p:txBody>
      </p:sp>
      <p:sp>
        <p:nvSpPr>
          <p:cNvPr id="7" name="文本占位符 1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3</a:t>
            </a:r>
            <a:endParaRPr lang="zh-CN" altLang="en-US" sz="48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5910" y="1209370"/>
            <a:ext cx="10515600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yangyi@cmp001:~$ </a:t>
            </a:r>
            <a:r>
              <a:rPr lang="en-US" altLang="zh-CN" dirty="0" err="1">
                <a:solidFill>
                  <a:schemeClr val="bg1"/>
                </a:solidFill>
              </a:rPr>
              <a:t>sudo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ip</a:t>
            </a:r>
            <a:r>
              <a:rPr lang="en-US" altLang="zh-CN" dirty="0">
                <a:solidFill>
                  <a:schemeClr val="bg1"/>
                </a:solidFill>
              </a:rPr>
              <a:t> </a:t>
            </a:r>
            <a:r>
              <a:rPr lang="en-US" altLang="zh-CN" dirty="0" err="1">
                <a:solidFill>
                  <a:schemeClr val="bg1"/>
                </a:solidFill>
              </a:rPr>
              <a:t>netns</a:t>
            </a:r>
            <a:r>
              <a:rPr lang="en-US" altLang="zh-CN" dirty="0">
                <a:solidFill>
                  <a:schemeClr val="bg1"/>
                </a:solidFill>
              </a:rPr>
              <a:t> exec fip-1cff74b1-c21d-4020-b198-bf53bfd4d1a2 </a:t>
            </a:r>
            <a:r>
              <a:rPr lang="en-US" altLang="zh-CN" dirty="0" err="1">
                <a:solidFill>
                  <a:schemeClr val="bg1"/>
                </a:solidFill>
              </a:rPr>
              <a:t>ifconfig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fg-be43aaf8-2a</a:t>
            </a:r>
            <a:r>
              <a:rPr lang="en-US" altLang="zh-CN" dirty="0">
                <a:solidFill>
                  <a:schemeClr val="bg1"/>
                </a:solidFill>
              </a:rPr>
              <a:t> Link </a:t>
            </a:r>
            <a:r>
              <a:rPr lang="en-US" altLang="zh-CN" dirty="0" err="1">
                <a:solidFill>
                  <a:schemeClr val="bg1"/>
                </a:solidFill>
              </a:rPr>
              <a:t>encap:Ethernet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HWaddr</a:t>
            </a:r>
            <a:r>
              <a:rPr lang="en-US" altLang="zh-CN" dirty="0">
                <a:solidFill>
                  <a:schemeClr val="bg1"/>
                </a:solidFill>
              </a:rPr>
              <a:t> fa:16:3e:81:07:79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addr:172.16.0.203  Bcast:172.16.255.255  Mask:255.255.0.0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inet6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: fe80::f816:3eff:fe81:779/64 </a:t>
            </a:r>
            <a:r>
              <a:rPr lang="en-US" altLang="zh-CN" dirty="0" err="1">
                <a:solidFill>
                  <a:schemeClr val="bg1"/>
                </a:solidFill>
              </a:rPr>
              <a:t>Scope:Link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UP BROADCAST RUNNING MULTICAST  MTU:1500  Metric:1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packets:787 errors:0 dropped:0 overruns:0 frame:0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TX packets:195 errors:0 dropped:0 overruns:0 carrier:0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bytes:49334 (49.3 KB)  TX bytes:22447 (22.4 KB)</a:t>
            </a:r>
          </a:p>
          <a:p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fpr-8ac7b1e1-6</a:t>
            </a:r>
            <a:r>
              <a:rPr lang="en-US" altLang="zh-CN" dirty="0">
                <a:solidFill>
                  <a:schemeClr val="bg1"/>
                </a:solidFill>
              </a:rPr>
              <a:t> Link </a:t>
            </a:r>
            <a:r>
              <a:rPr lang="en-US" altLang="zh-CN" dirty="0" err="1">
                <a:solidFill>
                  <a:schemeClr val="bg1"/>
                </a:solidFill>
              </a:rPr>
              <a:t>encap:Ethernet</a:t>
            </a:r>
            <a:r>
              <a:rPr lang="en-US" altLang="zh-CN" dirty="0">
                <a:solidFill>
                  <a:schemeClr val="bg1"/>
                </a:solidFill>
              </a:rPr>
              <a:t>  </a:t>
            </a:r>
            <a:r>
              <a:rPr lang="en-US" altLang="zh-CN" dirty="0" err="1">
                <a:solidFill>
                  <a:schemeClr val="bg1"/>
                </a:solidFill>
              </a:rPr>
              <a:t>HWaddr</a:t>
            </a:r>
            <a:r>
              <a:rPr lang="en-US" altLang="zh-CN" dirty="0">
                <a:solidFill>
                  <a:schemeClr val="bg1"/>
                </a:solidFill>
              </a:rPr>
              <a:t> 4a:c2:86:f7:34:b3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</a:t>
            </a:r>
            <a:r>
              <a:rPr lang="en-US" altLang="zh-CN" dirty="0" err="1">
                <a:solidFill>
                  <a:schemeClr val="bg1"/>
                </a:solidFill>
              </a:rPr>
              <a:t>inet</a:t>
            </a:r>
            <a:r>
              <a:rPr lang="en-US" altLang="zh-CN" dirty="0">
                <a:solidFill>
                  <a:schemeClr val="bg1"/>
                </a:solidFill>
              </a:rPr>
              <a:t> addr:169.254.106.115  Bcast:0.0.0.0  Mask:255.255.255.254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inet6 </a:t>
            </a:r>
            <a:r>
              <a:rPr lang="en-US" altLang="zh-CN" dirty="0" err="1">
                <a:solidFill>
                  <a:schemeClr val="bg1"/>
                </a:solidFill>
              </a:rPr>
              <a:t>addr</a:t>
            </a:r>
            <a:r>
              <a:rPr lang="en-US" altLang="zh-CN" dirty="0">
                <a:solidFill>
                  <a:schemeClr val="bg1"/>
                </a:solidFill>
              </a:rPr>
              <a:t>: fe80::48c2:86ff:fef7:34b3/64 </a:t>
            </a:r>
            <a:r>
              <a:rPr lang="en-US" altLang="zh-CN" dirty="0" err="1">
                <a:solidFill>
                  <a:schemeClr val="bg1"/>
                </a:solidFill>
              </a:rPr>
              <a:t>Scope:Link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en-US" altLang="zh-CN" dirty="0">
                <a:solidFill>
                  <a:schemeClr val="bg1"/>
                </a:solidFill>
              </a:rPr>
              <a:t>          UP BROADCAST RUNNING MULTICAST  MTU:1500  Metric:1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packets:42 errors:0 dropped:0 overruns:0 frame:0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TX packets:43 errors:0 dropped:0 overruns:0 carrier:0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dirty="0">
                <a:solidFill>
                  <a:schemeClr val="bg1"/>
                </a:solidFill>
              </a:rPr>
              <a:t>          RX bytes:6632 (6.6 KB)  TX bytes:6255 (6.2 KB)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Veth</a:t>
            </a:r>
            <a:r>
              <a:rPr lang="en-US" altLang="zh-CN" dirty="0" smtClean="0"/>
              <a:t> in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39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1810" r="29476" b="9228"/>
          <a:stretch/>
        </p:blipFill>
        <p:spPr>
          <a:xfrm>
            <a:off x="1666566" y="1194614"/>
            <a:ext cx="8598310" cy="541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8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Veth</a:t>
            </a:r>
            <a:r>
              <a:rPr lang="en-US" altLang="zh-CN" dirty="0" smtClean="0"/>
              <a:t> in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40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41931" r="25242" b="9658"/>
          <a:stretch/>
        </p:blipFill>
        <p:spPr>
          <a:xfrm>
            <a:off x="1592822" y="2153265"/>
            <a:ext cx="9114503" cy="331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Veth</a:t>
            </a:r>
            <a:r>
              <a:rPr lang="en-US" altLang="zh-CN" dirty="0" smtClean="0"/>
              <a:t> in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41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14822" r="34073" b="9443"/>
          <a:stretch/>
        </p:blipFill>
        <p:spPr>
          <a:xfrm>
            <a:off x="2005779" y="1415844"/>
            <a:ext cx="8037871" cy="519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8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9376939" cy="978729"/>
          </a:xfrm>
        </p:spPr>
        <p:txBody>
          <a:bodyPr/>
          <a:lstStyle/>
          <a:p>
            <a:r>
              <a:rPr lang="en-US" altLang="zh-CN" dirty="0" smtClean="0"/>
              <a:t>Warnings from third parties about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42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59636" y="1202088"/>
            <a:ext cx="73551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hlinkClick r:id="rId2"/>
              </a:rPr>
              <a:t>https://docs.openstack.org/neutron/latest/admin/config-ovs-dpdk.</a:t>
            </a:r>
            <a:r>
              <a:rPr lang="zh-CN" altLang="en-US" dirty="0" smtClean="0">
                <a:hlinkClick r:id="rId2"/>
              </a:rPr>
              <a:t>html</a:t>
            </a:r>
            <a:endParaRPr lang="en-US" altLang="zh-CN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l="34795" t="13096" r="4713" b="35076"/>
          <a:stretch/>
        </p:blipFill>
        <p:spPr>
          <a:xfrm>
            <a:off x="2458387" y="2203545"/>
            <a:ext cx="7375161" cy="35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6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9376939" cy="978729"/>
          </a:xfrm>
        </p:spPr>
        <p:txBody>
          <a:bodyPr/>
          <a:lstStyle/>
          <a:p>
            <a:r>
              <a:rPr lang="en-US" altLang="zh-CN" dirty="0" smtClean="0"/>
              <a:t>Warnings from third parties about OVS DPDK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43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0" y="1202088"/>
            <a:ext cx="1219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hlinkClick r:id="rId2"/>
              </a:rPr>
              <a:t>https://</a:t>
            </a:r>
            <a:r>
              <a:rPr lang="en-US" altLang="zh-CN" dirty="0" smtClean="0">
                <a:hlinkClick r:id="rId2"/>
              </a:rPr>
              <a:t>access.redhat.com/documentation/en-us/red_hat_openstack_platform/12/html/network_functions_virtualization_planning_and_configuration_guide/part-dpdk-configure#r-ovsdpdk-limitations</a:t>
            </a:r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36025" t="10473" r="15779" b="14737"/>
          <a:stretch/>
        </p:blipFill>
        <p:spPr>
          <a:xfrm>
            <a:off x="4661938" y="1573965"/>
            <a:ext cx="5876144" cy="5126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0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Summary of OVS DPDK issues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44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Tap and 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performance is extremely poor in OVS DPDK.</a:t>
            </a:r>
          </a:p>
          <a:p>
            <a:r>
              <a:rPr lang="en-US" altLang="zh-CN" dirty="0" err="1" smtClean="0"/>
              <a:t>Openstack</a:t>
            </a:r>
            <a:r>
              <a:rPr lang="en-US" altLang="zh-CN" dirty="0" smtClean="0"/>
              <a:t> Neutron + OVS DPDK isn’t one possible option in production environment at all.</a:t>
            </a:r>
          </a:p>
          <a:p>
            <a:r>
              <a:rPr lang="en-US" altLang="zh-CN" dirty="0" smtClean="0"/>
              <a:t>k8s + </a:t>
            </a:r>
            <a:r>
              <a:rPr lang="en-US" altLang="zh-CN" dirty="0" err="1" smtClean="0"/>
              <a:t>Openstack</a:t>
            </a:r>
            <a:r>
              <a:rPr lang="en-US" altLang="zh-CN" dirty="0" smtClean="0"/>
              <a:t> Neutron + OVS DPDK isn’t one possible option either for </a:t>
            </a:r>
            <a:r>
              <a:rPr lang="en-US" altLang="zh-CN" dirty="0" err="1" smtClean="0"/>
              <a:t>baremetal</a:t>
            </a:r>
            <a:r>
              <a:rPr lang="en-US" altLang="zh-CN" dirty="0" smtClean="0"/>
              <a:t> use case</a:t>
            </a:r>
            <a:r>
              <a:rPr lang="en-US" altLang="zh-CN" dirty="0" smtClean="0"/>
              <a:t>.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56847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Solutions to Issues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45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95325" y="1636943"/>
            <a:ext cx="10801350" cy="5025114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6000" b="1" dirty="0" smtClean="0">
                <a:solidFill>
                  <a:schemeClr val="tx1"/>
                </a:solidFill>
              </a:rPr>
              <a:t>Use batch process for tap and </a:t>
            </a:r>
            <a:r>
              <a:rPr lang="en-US" altLang="zh-CN" sz="6000" b="1" dirty="0" err="1" smtClean="0">
                <a:solidFill>
                  <a:schemeClr val="tx1"/>
                </a:solidFill>
              </a:rPr>
              <a:t>veth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 </a:t>
            </a:r>
            <a:r>
              <a:rPr lang="en-US" altLang="zh-CN" sz="6000" b="1" dirty="0" err="1" smtClean="0">
                <a:solidFill>
                  <a:schemeClr val="tx1"/>
                </a:solidFill>
              </a:rPr>
              <a:t>recv</a:t>
            </a:r>
            <a:endParaRPr lang="en-US" altLang="zh-CN" sz="6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1"/>
                </a:solidFill>
              </a:rPr>
              <a:t>    </a:t>
            </a:r>
            <a:r>
              <a:rPr lang="en-US" altLang="zh-CN" sz="6000" dirty="0" err="1">
                <a:solidFill>
                  <a:schemeClr val="tx1"/>
                </a:solidFill>
              </a:rPr>
              <a:t>netdev_linux_batch_rxq_recv_sock</a:t>
            </a:r>
            <a:r>
              <a:rPr lang="en-US" altLang="zh-CN" sz="6000" dirty="0">
                <a:solidFill>
                  <a:schemeClr val="tx1"/>
                </a:solidFill>
              </a:rPr>
              <a:t> replaces </a:t>
            </a:r>
            <a:r>
              <a:rPr lang="en-US" altLang="zh-CN" sz="6000" dirty="0" err="1" smtClean="0">
                <a:solidFill>
                  <a:schemeClr val="tx1"/>
                </a:solidFill>
              </a:rPr>
              <a:t>netdev_linux_rxq_recv_sock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1"/>
                </a:solidFill>
              </a:rPr>
              <a:t>    </a:t>
            </a:r>
            <a:r>
              <a:rPr lang="en-US" altLang="zh-CN" sz="6000" dirty="0" err="1">
                <a:solidFill>
                  <a:schemeClr val="tx1"/>
                </a:solidFill>
              </a:rPr>
              <a:t>netdev_linux_batch_rxq_recv_tap</a:t>
            </a:r>
            <a:r>
              <a:rPr lang="en-US" altLang="zh-CN" sz="6000" dirty="0">
                <a:solidFill>
                  <a:schemeClr val="tx1"/>
                </a:solidFill>
              </a:rPr>
              <a:t> replaces </a:t>
            </a:r>
            <a:r>
              <a:rPr lang="en-US" altLang="zh-CN" sz="6000" dirty="0" err="1" smtClean="0">
                <a:solidFill>
                  <a:schemeClr val="tx1"/>
                </a:solidFill>
              </a:rPr>
              <a:t>netdev_linux_rxq_recv_tap</a:t>
            </a:r>
            <a:endParaRPr lang="en-US" altLang="zh-CN" sz="6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1"/>
                </a:solidFill>
              </a:rPr>
              <a:t> </a:t>
            </a:r>
            <a:r>
              <a:rPr lang="en-US" altLang="zh-CN" sz="6000" dirty="0" smtClean="0">
                <a:solidFill>
                  <a:schemeClr val="tx1"/>
                </a:solidFill>
              </a:rPr>
              <a:t>   in </a:t>
            </a:r>
            <a:r>
              <a:rPr lang="en-US" altLang="zh-CN" sz="6000" dirty="0" smtClean="0">
                <a:solidFill>
                  <a:schemeClr val="tx1"/>
                </a:solidFill>
              </a:rPr>
              <a:t>lib/</a:t>
            </a:r>
            <a:r>
              <a:rPr lang="en-US" altLang="zh-CN" sz="6000" dirty="0" err="1" smtClean="0">
                <a:solidFill>
                  <a:schemeClr val="tx1"/>
                </a:solidFill>
              </a:rPr>
              <a:t>netdev-linux.c</a:t>
            </a:r>
            <a:r>
              <a:rPr lang="en-US" altLang="zh-CN" sz="6000" dirty="0" smtClean="0">
                <a:solidFill>
                  <a:schemeClr val="tx1"/>
                </a:solidFill>
              </a:rPr>
              <a:t>, patch was posted here</a:t>
            </a:r>
            <a:r>
              <a:rPr lang="en-US" altLang="zh-CN" sz="5600" dirty="0" smtClean="0">
                <a:solidFill>
                  <a:schemeClr val="tx1"/>
                </a:solidFill>
              </a:rPr>
              <a:t> (</a:t>
            </a:r>
            <a:r>
              <a:rPr lang="en-US" altLang="zh-CN" sz="5600" dirty="0">
                <a:hlinkClick r:id="rId2"/>
              </a:rPr>
              <a:t>https://patchwork.ozlabs.org/patch/1204939</a:t>
            </a:r>
            <a:r>
              <a:rPr lang="en-US" altLang="zh-CN" sz="5600" dirty="0" smtClean="0">
                <a:hlinkClick r:id="rId2"/>
              </a:rPr>
              <a:t>/</a:t>
            </a:r>
            <a:r>
              <a:rPr lang="en-US" altLang="zh-CN" sz="5600" dirty="0" smtClean="0">
                <a:solidFill>
                  <a:schemeClr val="tx1"/>
                </a:solidFill>
              </a:rPr>
              <a:t>) by me</a:t>
            </a:r>
            <a:endParaRPr lang="en-US" altLang="zh-CN" sz="56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6000" b="1" dirty="0" smtClean="0">
                <a:solidFill>
                  <a:schemeClr val="tx1"/>
                </a:solidFill>
              </a:rPr>
              <a:t>To use </a:t>
            </a:r>
            <a:r>
              <a:rPr lang="en-US" altLang="zh-CN" sz="6000" b="1" dirty="0" err="1" smtClean="0">
                <a:solidFill>
                  <a:schemeClr val="tx1"/>
                </a:solidFill>
              </a:rPr>
              <a:t>virtio_user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 by </a:t>
            </a:r>
            <a:r>
              <a:rPr lang="en-US" altLang="zh-CN" sz="6000" b="1" dirty="0" err="1" smtClean="0">
                <a:solidFill>
                  <a:schemeClr val="tx1"/>
                </a:solidFill>
              </a:rPr>
              <a:t>vdev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 for tap 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and </a:t>
            </a:r>
            <a:r>
              <a:rPr lang="en-US" altLang="zh-CN" sz="6000" b="1" dirty="0" err="1" smtClean="0">
                <a:solidFill>
                  <a:schemeClr val="tx1"/>
                </a:solidFill>
              </a:rPr>
              <a:t>veth</a:t>
            </a:r>
            <a:r>
              <a:rPr lang="en-US" altLang="zh-CN" sz="6000" b="1" dirty="0" smtClean="0">
                <a:solidFill>
                  <a:schemeClr val="tx1"/>
                </a:solidFill>
              </a:rPr>
              <a:t> interface</a:t>
            </a:r>
            <a:endParaRPr lang="en-US" altLang="zh-CN" sz="60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dirty="0" smtClean="0">
                <a:solidFill>
                  <a:schemeClr val="tx1"/>
                </a:solidFill>
              </a:rPr>
              <a:t>    </a:t>
            </a:r>
            <a:r>
              <a:rPr lang="en-US" altLang="zh-CN" sz="4000" dirty="0" smtClean="0">
                <a:solidFill>
                  <a:schemeClr val="tx1"/>
                </a:solidFill>
              </a:rPr>
              <a:t>for tap interface: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 smtClean="0">
                <a:solidFill>
                  <a:schemeClr val="tx1"/>
                </a:solidFill>
              </a:rPr>
              <a:t>   $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sudo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modprobe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</a:rPr>
              <a:t>vhost_net</a:t>
            </a:r>
            <a:r>
              <a:rPr lang="en-US" altLang="zh-CN" sz="40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en-US" altLang="zh-CN" sz="4000" dirty="0" smtClean="0">
                <a:solidFill>
                  <a:schemeClr val="tx1"/>
                </a:solidFill>
              </a:rPr>
              <a:t>    $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sudo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ovs-vsctl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add-port </a:t>
            </a:r>
            <a:r>
              <a:rPr lang="en-US" altLang="zh-CN" sz="4000" dirty="0" err="1">
                <a:solidFill>
                  <a:schemeClr val="tx1"/>
                </a:solidFill>
              </a:rPr>
              <a:t>br-int</a:t>
            </a:r>
            <a:r>
              <a:rPr lang="en-US" altLang="zh-CN" sz="4000" dirty="0">
                <a:solidFill>
                  <a:schemeClr val="tx1"/>
                </a:solidFill>
              </a:rPr>
              <a:t> virtio_user0 -- set Interface virtio_user0 type=</a:t>
            </a:r>
            <a:r>
              <a:rPr lang="en-US" altLang="zh-CN" sz="4000" dirty="0" err="1">
                <a:solidFill>
                  <a:schemeClr val="tx1"/>
                </a:solidFill>
              </a:rPr>
              <a:t>dpdk</a:t>
            </a: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</a:rPr>
              <a:t>options:dpdk-devargs</a:t>
            </a:r>
            <a:r>
              <a:rPr lang="en-US" altLang="zh-CN" sz="4000" dirty="0">
                <a:solidFill>
                  <a:schemeClr val="tx1"/>
                </a:solidFill>
              </a:rPr>
              <a:t>=net_virtio_user0,path=/</a:t>
            </a:r>
            <a:r>
              <a:rPr lang="en-US" altLang="zh-CN" sz="4000" dirty="0" smtClean="0">
                <a:solidFill>
                  <a:schemeClr val="tx1"/>
                </a:solidFill>
              </a:rPr>
              <a:t>dev/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vhost-net,queue_size</a:t>
            </a:r>
            <a:r>
              <a:rPr lang="en-US" altLang="zh-CN" sz="4000" dirty="0" smtClean="0">
                <a:solidFill>
                  <a:schemeClr val="tx1"/>
                </a:solidFill>
              </a:rPr>
              <a:t>=1024</a:t>
            </a:r>
          </a:p>
          <a:p>
            <a:pPr marL="0" indent="0">
              <a:buNone/>
            </a:pPr>
            <a:r>
              <a:rPr lang="en-US" altLang="zh-CN" sz="4000" dirty="0" smtClean="0">
                <a:solidFill>
                  <a:schemeClr val="tx1"/>
                </a:solidFill>
              </a:rPr>
              <a:t>    </a:t>
            </a:r>
            <a:r>
              <a:rPr lang="en-US" altLang="zh-CN" sz="4000" dirty="0" smtClean="0">
                <a:solidFill>
                  <a:schemeClr val="tx1"/>
                </a:solidFill>
              </a:rPr>
              <a:t>Note: kernel </a:t>
            </a:r>
            <a:r>
              <a:rPr lang="en-US" altLang="zh-CN" sz="4000" dirty="0" smtClean="0">
                <a:solidFill>
                  <a:schemeClr val="tx1"/>
                </a:solidFill>
              </a:rPr>
              <a:t>&gt;= </a:t>
            </a:r>
            <a:r>
              <a:rPr lang="en-US" altLang="zh-CN" sz="4000" dirty="0" smtClean="0">
                <a:solidFill>
                  <a:schemeClr val="tx1"/>
                </a:solidFill>
              </a:rPr>
              <a:t>4.19</a:t>
            </a:r>
          </a:p>
          <a:p>
            <a:pPr marL="0" indent="0">
              <a:buNone/>
            </a:pPr>
            <a:endParaRPr lang="en-US" altLang="zh-CN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 smtClean="0">
                <a:solidFill>
                  <a:schemeClr val="tx1"/>
                </a:solidFill>
              </a:rPr>
              <a:t>   for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veth</a:t>
            </a:r>
            <a:r>
              <a:rPr lang="en-US" altLang="zh-CN" sz="4000" dirty="0" smtClean="0">
                <a:solidFill>
                  <a:schemeClr val="tx1"/>
                </a:solidFill>
              </a:rPr>
              <a:t> interface:</a:t>
            </a:r>
            <a:endParaRPr lang="en-US" altLang="zh-CN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zh-CN" sz="4000" dirty="0" smtClean="0">
                <a:solidFill>
                  <a:schemeClr val="tx1"/>
                </a:solidFill>
              </a:rPr>
              <a:t>    $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sudo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ovs-vsctl</a:t>
            </a:r>
            <a:r>
              <a:rPr lang="en-US" altLang="zh-CN" sz="4000" dirty="0" smtClean="0">
                <a:solidFill>
                  <a:schemeClr val="tx1"/>
                </a:solidFill>
              </a:rPr>
              <a:t> </a:t>
            </a:r>
            <a:r>
              <a:rPr lang="en-US" altLang="zh-CN" sz="4000" dirty="0">
                <a:solidFill>
                  <a:schemeClr val="tx1"/>
                </a:solidFill>
              </a:rPr>
              <a:t>add-port </a:t>
            </a:r>
            <a:r>
              <a:rPr lang="en-US" altLang="zh-CN" sz="4000" dirty="0" err="1">
                <a:solidFill>
                  <a:schemeClr val="tx1"/>
                </a:solidFill>
              </a:rPr>
              <a:t>br-int</a:t>
            </a:r>
            <a:r>
              <a:rPr lang="en-US" altLang="zh-CN" sz="4000" dirty="0">
                <a:solidFill>
                  <a:schemeClr val="tx1"/>
                </a:solidFill>
              </a:rPr>
              <a:t> virtio_user0 -- set Interface virtio_user0 type=</a:t>
            </a:r>
            <a:r>
              <a:rPr lang="en-US" altLang="zh-CN" sz="4000" dirty="0" err="1">
                <a:solidFill>
                  <a:schemeClr val="tx1"/>
                </a:solidFill>
              </a:rPr>
              <a:t>dpdk</a:t>
            </a: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 err="1">
                <a:solidFill>
                  <a:schemeClr val="tx1"/>
                </a:solidFill>
              </a:rPr>
              <a:t>options:dpdk-devargs</a:t>
            </a:r>
            <a:r>
              <a:rPr lang="en-US" altLang="zh-CN" sz="4000" dirty="0">
                <a:solidFill>
                  <a:schemeClr val="tx1"/>
                </a:solidFill>
              </a:rPr>
              <a:t>=net_virtio_user0,path=/</a:t>
            </a:r>
            <a:r>
              <a:rPr lang="en-US" altLang="zh-CN" sz="4000" dirty="0" smtClean="0">
                <a:solidFill>
                  <a:schemeClr val="tx1"/>
                </a:solidFill>
              </a:rPr>
              <a:t>dev/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vhost-net,iface</a:t>
            </a:r>
            <a:r>
              <a:rPr lang="en-US" altLang="zh-CN" sz="4000" dirty="0" smtClean="0">
                <a:solidFill>
                  <a:schemeClr val="tx1"/>
                </a:solidFill>
              </a:rPr>
              <a:t>=vethbr0,queue_size=1024,mrg_rxbuf=0</a:t>
            </a:r>
          </a:p>
          <a:p>
            <a:pPr marL="0" indent="0">
              <a:buNone/>
            </a:pPr>
            <a:r>
              <a:rPr lang="en-US" altLang="zh-CN" sz="4000" dirty="0">
                <a:solidFill>
                  <a:schemeClr val="tx1"/>
                </a:solidFill>
              </a:rPr>
              <a:t> </a:t>
            </a:r>
            <a:r>
              <a:rPr lang="en-US" altLang="zh-CN" sz="4000" dirty="0" smtClean="0">
                <a:solidFill>
                  <a:schemeClr val="tx1"/>
                </a:solidFill>
              </a:rPr>
              <a:t>   But</a:t>
            </a:r>
            <a:r>
              <a:rPr lang="en-US" altLang="zh-CN" sz="4000" dirty="0" smtClean="0">
                <a:solidFill>
                  <a:schemeClr val="tx1"/>
                </a:solidFill>
              </a:rPr>
              <a:t> needs to change DPDK to support raw socket, also to change Linux kernel (net/packet/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af_packet.c</a:t>
            </a:r>
            <a:r>
              <a:rPr lang="en-US" altLang="zh-CN" sz="4000" dirty="0" smtClean="0">
                <a:solidFill>
                  <a:schemeClr val="tx1"/>
                </a:solidFill>
              </a:rPr>
              <a:t>), not ready for production environment.</a:t>
            </a:r>
          </a:p>
          <a:p>
            <a:pPr marL="0" indent="0">
              <a:buNone/>
            </a:pPr>
            <a:r>
              <a:rPr lang="en-US" altLang="zh-CN" sz="4000" dirty="0" smtClean="0">
                <a:solidFill>
                  <a:schemeClr val="tx1"/>
                </a:solidFill>
              </a:rPr>
              <a:t>   Note</a:t>
            </a:r>
            <a:r>
              <a:rPr lang="en-US" altLang="zh-CN" sz="4000" dirty="0" smtClean="0">
                <a:solidFill>
                  <a:schemeClr val="tx1"/>
                </a:solidFill>
              </a:rPr>
              <a:t>: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Openstack</a:t>
            </a:r>
            <a:r>
              <a:rPr lang="en-US" altLang="zh-CN" sz="4000" dirty="0" smtClean="0">
                <a:solidFill>
                  <a:schemeClr val="tx1"/>
                </a:solidFill>
              </a:rPr>
              <a:t> neutron is </a:t>
            </a:r>
            <a:r>
              <a:rPr lang="en-US" altLang="zh-CN" sz="4000" dirty="0" smtClean="0">
                <a:solidFill>
                  <a:schemeClr val="tx1"/>
                </a:solidFill>
              </a:rPr>
              <a:t>also required </a:t>
            </a:r>
            <a:r>
              <a:rPr lang="en-US" altLang="zh-CN" sz="4000" dirty="0" smtClean="0">
                <a:solidFill>
                  <a:schemeClr val="tx1"/>
                </a:solidFill>
              </a:rPr>
              <a:t>to change to support </a:t>
            </a:r>
            <a:r>
              <a:rPr lang="en-US" altLang="zh-CN" sz="4000" dirty="0" smtClean="0">
                <a:solidFill>
                  <a:schemeClr val="tx1"/>
                </a:solidFill>
              </a:rPr>
              <a:t>them for this solution.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4400" b="1" dirty="0" smtClean="0">
                <a:solidFill>
                  <a:schemeClr val="tx1"/>
                </a:solidFill>
              </a:rPr>
              <a:t>SDN controller (such as </a:t>
            </a:r>
            <a:r>
              <a:rPr lang="en-US" altLang="zh-CN" sz="4400" b="1" dirty="0" err="1" smtClean="0">
                <a:solidFill>
                  <a:schemeClr val="tx1"/>
                </a:solidFill>
              </a:rPr>
              <a:t>Opendaylight</a:t>
            </a:r>
            <a:r>
              <a:rPr lang="en-US" altLang="zh-CN" sz="4400" b="1" dirty="0" smtClean="0">
                <a:solidFill>
                  <a:schemeClr val="tx1"/>
                </a:solidFill>
              </a:rPr>
              <a:t>) </a:t>
            </a:r>
            <a:r>
              <a:rPr lang="en-US" altLang="zh-CN" sz="4000" dirty="0" smtClean="0">
                <a:solidFill>
                  <a:schemeClr val="tx1"/>
                </a:solidFill>
              </a:rPr>
              <a:t>because all the features are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openflow</a:t>
            </a:r>
            <a:r>
              <a:rPr lang="en-US" altLang="zh-CN" sz="4000" dirty="0" smtClean="0">
                <a:solidFill>
                  <a:schemeClr val="tx1"/>
                </a:solidFill>
              </a:rPr>
              <a:t>-based, no tap and </a:t>
            </a:r>
            <a:r>
              <a:rPr lang="en-US" altLang="zh-CN" sz="4000" dirty="0" err="1" smtClean="0">
                <a:solidFill>
                  <a:schemeClr val="tx1"/>
                </a:solidFill>
              </a:rPr>
              <a:t>veth</a:t>
            </a:r>
            <a:r>
              <a:rPr lang="en-US" altLang="zh-CN" sz="4000" dirty="0" smtClean="0">
                <a:solidFill>
                  <a:schemeClr val="tx1"/>
                </a:solidFill>
              </a:rPr>
              <a:t> used, no in-kernel routing.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6000" b="1" dirty="0" smtClean="0">
                <a:solidFill>
                  <a:schemeClr val="tx1"/>
                </a:solidFill>
              </a:rPr>
              <a:t>OVN</a:t>
            </a:r>
            <a:endParaRPr lang="zh-CN" altLang="en-US" sz="6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5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Principle of </a:t>
            </a:r>
            <a:r>
              <a:rPr lang="en-US" altLang="zh-CN" dirty="0" err="1" smtClean="0"/>
              <a:t>virtio_user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46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483" y="1187893"/>
            <a:ext cx="7915275" cy="532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8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296496"/>
            <a:ext cx="9291280" cy="978729"/>
          </a:xfrm>
        </p:spPr>
        <p:txBody>
          <a:bodyPr/>
          <a:lstStyle/>
          <a:p>
            <a:r>
              <a:rPr lang="en-US" altLang="zh-CN" smtClean="0"/>
              <a:t>batch process performance </a:t>
            </a:r>
            <a:r>
              <a:rPr lang="en-US" altLang="zh-CN" dirty="0" smtClean="0"/>
              <a:t>for tap 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356852"/>
            <a:ext cx="11665974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smtClean="0">
                <a:solidFill>
                  <a:schemeClr val="bg1"/>
                </a:solidFill>
              </a:rPr>
              <a:t>eipadmin@eip01:~$ </a:t>
            </a:r>
            <a:r>
              <a:rPr lang="en-US" altLang="zh-CN" sz="1400">
                <a:solidFill>
                  <a:schemeClr val="bg1"/>
                </a:solidFill>
              </a:rPr>
              <a:t>sudo ovs-vsctl show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afad4ac8-2613-45d3-9177-3385748f95bd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Bridge br-int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Port "tap0"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  Interface "tap0"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Port "tap1"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  Interface "tap1"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Port br-int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  Interface br-int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ovs_version: "2.11.1"</a:t>
            </a:r>
          </a:p>
          <a:p>
            <a:r>
              <a:rPr lang="en-US" altLang="zh-CN" sz="1400" smtClean="0">
                <a:solidFill>
                  <a:schemeClr val="bg1"/>
                </a:solidFill>
              </a:rPr>
              <a:t>eipadmin@eip01:~$ </a:t>
            </a:r>
            <a:r>
              <a:rPr lang="en-US" altLang="zh-CN" sz="1400">
                <a:solidFill>
                  <a:schemeClr val="bg1"/>
                </a:solidFill>
              </a:rPr>
              <a:t>sudo ip netns exec ns01 ifconfig tap0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tap0      Link encap:Ethernet  HWaddr 36:06:b1:0a:08:74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inet addr:10.15.1.2  Bcast:10.15.1.255  </a:t>
            </a:r>
            <a:r>
              <a:rPr lang="en-US" altLang="zh-CN" sz="1400" smtClean="0">
                <a:solidFill>
                  <a:schemeClr val="bg1"/>
                </a:solidFill>
              </a:rPr>
              <a:t>Mask:255.255.255.0</a:t>
            </a:r>
          </a:p>
          <a:p>
            <a:r>
              <a:rPr lang="en-US" altLang="zh-CN" sz="1400" smtClean="0">
                <a:solidFill>
                  <a:schemeClr val="bg1"/>
                </a:solidFill>
              </a:rPr>
              <a:t>…</a:t>
            </a:r>
          </a:p>
          <a:p>
            <a:r>
              <a:rPr lang="en-US" altLang="zh-CN" sz="1400" smtClean="0">
                <a:solidFill>
                  <a:schemeClr val="bg1"/>
                </a:solidFill>
              </a:rPr>
              <a:t>eipadmin@eip01:~$ </a:t>
            </a:r>
            <a:r>
              <a:rPr lang="en-US" altLang="zh-CN" sz="1400">
                <a:solidFill>
                  <a:schemeClr val="bg1"/>
                </a:solidFill>
              </a:rPr>
              <a:t>sudo ip netns exec ns02 ifconfig tap1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tap1      Link encap:Ethernet  HWaddr f2:f1:34:84:76:43</a:t>
            </a:r>
          </a:p>
          <a:p>
            <a:r>
              <a:rPr lang="en-US" altLang="zh-CN" sz="1400">
                <a:solidFill>
                  <a:schemeClr val="bg1"/>
                </a:solidFill>
              </a:rPr>
              <a:t>          inet addr:10.15.1.3  Bcast:10.15.1.255  Mask:255.255.255.0</a:t>
            </a:r>
          </a:p>
          <a:p>
            <a:r>
              <a:rPr lang="en-US" altLang="zh-CN" sz="1400" smtClean="0">
                <a:solidFill>
                  <a:schemeClr val="bg1"/>
                </a:solidFill>
              </a:rPr>
              <a:t>…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eipadmin@eip01:~$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47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296496"/>
            <a:ext cx="9538023" cy="978729"/>
          </a:xfrm>
        </p:spPr>
        <p:txBody>
          <a:bodyPr/>
          <a:lstStyle/>
          <a:p>
            <a:r>
              <a:rPr lang="en-US" altLang="zh-CN" smtClean="0"/>
              <a:t>batch process performance </a:t>
            </a:r>
            <a:r>
              <a:rPr lang="en-US" altLang="zh-CN" dirty="0" smtClean="0"/>
              <a:t>for tap 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110114"/>
            <a:ext cx="11665974" cy="53399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eipadmin@eip01:~/</a:t>
            </a:r>
            <a:r>
              <a:rPr lang="en-US" altLang="zh-CN" sz="1100" dirty="0">
                <a:solidFill>
                  <a:schemeClr val="bg1"/>
                </a:solidFill>
              </a:rPr>
              <a:t>openvswitch-2.11.1$ </a:t>
            </a:r>
            <a:r>
              <a:rPr lang="en-US" altLang="zh-CN" sz="1100" dirty="0" err="1">
                <a:solidFill>
                  <a:schemeClr val="bg1"/>
                </a:solidFill>
              </a:rPr>
              <a:t>sudo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netns</a:t>
            </a:r>
            <a:r>
              <a:rPr lang="en-US" altLang="zh-CN" sz="1100" dirty="0">
                <a:solidFill>
                  <a:schemeClr val="bg1"/>
                </a:solidFill>
              </a:rPr>
              <a:t> exec ns02 iperf3 -s -</a:t>
            </a:r>
            <a:r>
              <a:rPr lang="en-US" altLang="zh-CN" sz="1100" dirty="0" err="1">
                <a:solidFill>
                  <a:schemeClr val="bg1"/>
                </a:solidFill>
              </a:rPr>
              <a:t>i</a:t>
            </a:r>
            <a:r>
              <a:rPr lang="en-US" altLang="zh-CN" sz="1100" dirty="0">
                <a:solidFill>
                  <a:schemeClr val="bg1"/>
                </a:solidFill>
              </a:rPr>
              <a:t> 10 &gt;/dev/null 2&gt;&amp;1 &amp;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[1] 11110</a:t>
            </a:r>
          </a:p>
          <a:p>
            <a:r>
              <a:rPr lang="en-US" altLang="zh-CN" sz="1100" dirty="0" smtClean="0">
                <a:solidFill>
                  <a:schemeClr val="bg1"/>
                </a:solidFill>
              </a:rPr>
              <a:t>eipadmin@eip01:~/</a:t>
            </a:r>
            <a:r>
              <a:rPr lang="en-US" altLang="zh-CN" sz="1100" dirty="0">
                <a:solidFill>
                  <a:schemeClr val="bg1"/>
                </a:solidFill>
              </a:rPr>
              <a:t>openvswitch-2.11.1$ </a:t>
            </a:r>
            <a:r>
              <a:rPr lang="en-US" altLang="zh-CN" sz="1100" dirty="0" err="1">
                <a:solidFill>
                  <a:schemeClr val="bg1"/>
                </a:solidFill>
              </a:rPr>
              <a:t>sudo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netns</a:t>
            </a:r>
            <a:r>
              <a:rPr lang="en-US" altLang="zh-CN" sz="1100" dirty="0">
                <a:solidFill>
                  <a:schemeClr val="bg1"/>
                </a:solidFill>
              </a:rPr>
              <a:t> exec ns01 iperf3 -t 60 -</a:t>
            </a:r>
            <a:r>
              <a:rPr lang="en-US" altLang="zh-CN" sz="1100" dirty="0" err="1">
                <a:solidFill>
                  <a:schemeClr val="bg1"/>
                </a:solidFill>
              </a:rPr>
              <a:t>i</a:t>
            </a:r>
            <a:r>
              <a:rPr lang="en-US" altLang="zh-CN" sz="1100" dirty="0">
                <a:solidFill>
                  <a:schemeClr val="bg1"/>
                </a:solidFill>
              </a:rPr>
              <a:t> 10 -c 10.15.1.3 --get-server-output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Connecting to host 10.15.1.3, port 5201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4] local 10.15.1.2 port 48490 connected to 10.15.1.3 port 5201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100" dirty="0" err="1">
                <a:solidFill>
                  <a:schemeClr val="bg1"/>
                </a:solidFill>
              </a:rPr>
              <a:t>Retr</a:t>
            </a:r>
            <a:r>
              <a:rPr lang="en-US" altLang="zh-CN" sz="1100" dirty="0">
                <a:solidFill>
                  <a:schemeClr val="bg1"/>
                </a:solidFill>
              </a:rPr>
              <a:t>  </a:t>
            </a:r>
            <a:r>
              <a:rPr lang="en-US" altLang="zh-CN" sz="1100" dirty="0" err="1">
                <a:solidFill>
                  <a:schemeClr val="bg1"/>
                </a:solidFill>
              </a:rPr>
              <a:t>Cwnd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 0.00-10.00  sec  2.21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1.90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66   1.20 </a:t>
            </a:r>
            <a:r>
              <a:rPr lang="en-US" altLang="zh-CN" sz="1100" dirty="0" err="1">
                <a:solidFill>
                  <a:schemeClr val="bg1"/>
                </a:solidFill>
              </a:rPr>
              <a:t>MBytes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10.00-20.00  sec  2.19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1.88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10    981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20.00-30.00  sec  2.39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2.05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 6   1.28 </a:t>
            </a:r>
            <a:r>
              <a:rPr lang="en-US" altLang="zh-CN" sz="1100" dirty="0" err="1">
                <a:solidFill>
                  <a:schemeClr val="bg1"/>
                </a:solidFill>
              </a:rPr>
              <a:t>MBytes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30.00-40.00  sec  2.29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1.97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 5   1.12 </a:t>
            </a:r>
            <a:r>
              <a:rPr lang="en-US" altLang="zh-CN" sz="1100" dirty="0" err="1">
                <a:solidFill>
                  <a:schemeClr val="bg1"/>
                </a:solidFill>
              </a:rPr>
              <a:t>MBytes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40.00-50.00  sec  2.33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2.00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 4    986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50.00-60.00  sec  2.31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1.98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 5   1.24 </a:t>
            </a:r>
            <a:r>
              <a:rPr lang="en-US" altLang="zh-CN" sz="1100" dirty="0" err="1">
                <a:solidFill>
                  <a:schemeClr val="bg1"/>
                </a:solidFill>
              </a:rPr>
              <a:t>MBytes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- - - - - - - - - - - - - - - - - - - - - - - - -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100" dirty="0" err="1">
                <a:solidFill>
                  <a:schemeClr val="bg1"/>
                </a:solidFill>
              </a:rPr>
              <a:t>Retr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 0.00-60.00  sec  13.7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1.96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96             sender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4]   0.00-60.00  sec  13.7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1.96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               receiver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Server output: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Accepted connection from 10.15.1.2, port 48488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local 10.15.1.3 port 5201 connected to 10.15.1.2 port 48490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ID] Interval           Transfer     Bandwidth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 0.00-10.00  sec  2.20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1.89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10.00-20.00  sec  2.19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1.88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20.00-30.00  sec  2.39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2.05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30.00-40.00  sec  2.29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1.97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40.00-50.00  sec  2.33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2.00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50.00-60.00  sec  2.31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1.98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 err="1">
                <a:solidFill>
                  <a:schemeClr val="bg1"/>
                </a:solidFill>
              </a:rPr>
              <a:t>iperf</a:t>
            </a:r>
            <a:r>
              <a:rPr lang="en-US" altLang="zh-CN" sz="1100" dirty="0">
                <a:solidFill>
                  <a:schemeClr val="bg1"/>
                </a:solidFill>
              </a:rPr>
              <a:t> Done.</a:t>
            </a:r>
          </a:p>
          <a:p>
            <a:r>
              <a:rPr lang="en-US" altLang="zh-CN" sz="1100" dirty="0" smtClean="0">
                <a:solidFill>
                  <a:schemeClr val="bg1"/>
                </a:solidFill>
              </a:rPr>
              <a:t>eipadmin@eip01:~/</a:t>
            </a:r>
            <a:r>
              <a:rPr lang="en-US" altLang="zh-CN" sz="1100" dirty="0">
                <a:solidFill>
                  <a:schemeClr val="bg1"/>
                </a:solidFill>
              </a:rPr>
              <a:t>openvswitch-2.11.1$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48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1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floating 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latin typeface="Noto Sans S Chinese Black" panose="020B0A00000000000000" pitchFamily="34" charset="-122"/>
                <a:ea typeface="Noto Sans S Chinese Black" panose="020B0A00000000000000" pitchFamily="34" charset="-122"/>
              </a:rPr>
              <a:t>4</a:t>
            </a:r>
            <a:endParaRPr lang="zh-CN" altLang="en-US" sz="4800" dirty="0">
              <a:latin typeface="Noto Sans S Chinese Black" panose="020B0A00000000000000" pitchFamily="34" charset="-122"/>
              <a:ea typeface="Noto Sans S Chinese Black" panose="020B0A00000000000000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98204" y="1356854"/>
            <a:ext cx="11371819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ovs-vsctl</a:t>
            </a:r>
            <a:r>
              <a:rPr lang="en-US" altLang="zh-CN" sz="1400" dirty="0">
                <a:solidFill>
                  <a:schemeClr val="bg1"/>
                </a:solidFill>
              </a:rPr>
              <a:t> show | less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407b6a8a-b261-4e10-8299-395757e16b22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Manager "ptcp:6640:127.0.0.1"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</a:t>
            </a:r>
            <a:r>
              <a:rPr lang="en-US" altLang="zh-CN" sz="1400" dirty="0" err="1">
                <a:solidFill>
                  <a:schemeClr val="bg1"/>
                </a:solidFill>
              </a:rPr>
              <a:t>is_connected</a:t>
            </a:r>
            <a:r>
              <a:rPr lang="en-US" altLang="zh-CN" sz="1400" dirty="0">
                <a:solidFill>
                  <a:schemeClr val="bg1"/>
                </a:solidFill>
              </a:rPr>
              <a:t>: true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Bridge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Controller "tcp:127.0.0.1:6633"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</a:t>
            </a:r>
            <a:r>
              <a:rPr lang="en-US" altLang="zh-CN" sz="1400" dirty="0" err="1">
                <a:solidFill>
                  <a:schemeClr val="bg1"/>
                </a:solidFill>
              </a:rPr>
              <a:t>is_connected</a:t>
            </a:r>
            <a:r>
              <a:rPr lang="en-US" altLang="zh-CN" sz="1400" dirty="0">
                <a:solidFill>
                  <a:schemeClr val="bg1"/>
                </a:solidFill>
              </a:rPr>
              <a:t>: true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</a:t>
            </a:r>
            <a:r>
              <a:rPr lang="en-US" altLang="zh-CN" sz="1400" dirty="0" err="1">
                <a:solidFill>
                  <a:schemeClr val="bg1"/>
                </a:solidFill>
              </a:rPr>
              <a:t>fail_mode</a:t>
            </a:r>
            <a:r>
              <a:rPr lang="en-US" altLang="zh-CN" sz="1400" dirty="0">
                <a:solidFill>
                  <a:schemeClr val="bg1"/>
                </a:solidFill>
              </a:rPr>
              <a:t>: secure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"qr-4cf5de11-6f"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tag: 3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"qr-4cf5de11-6f"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……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Port </a:t>
            </a:r>
            <a:r>
              <a:rPr lang="en-US" altLang="zh-CN" sz="1400" dirty="0" err="1">
                <a:solidFill>
                  <a:schemeClr val="bg1"/>
                </a:solidFill>
              </a:rPr>
              <a:t>int</a:t>
            </a:r>
            <a:r>
              <a:rPr lang="en-US" altLang="zh-CN" sz="1400" dirty="0">
                <a:solidFill>
                  <a:schemeClr val="bg1"/>
                </a:solidFill>
              </a:rPr>
              <a:t>-</a:t>
            </a:r>
            <a:r>
              <a:rPr lang="en-US" altLang="zh-CN" sz="1400" dirty="0" err="1">
                <a:solidFill>
                  <a:schemeClr val="bg1"/>
                </a:solidFill>
              </a:rPr>
              <a:t>br</a:t>
            </a:r>
            <a:r>
              <a:rPr lang="en-US" altLang="zh-CN" sz="1400" dirty="0">
                <a:solidFill>
                  <a:schemeClr val="bg1"/>
                </a:solidFill>
              </a:rPr>
              <a:t>-floating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</a:t>
            </a:r>
            <a:r>
              <a:rPr lang="en-US" altLang="zh-CN" sz="1400" dirty="0" err="1">
                <a:solidFill>
                  <a:schemeClr val="bg1"/>
                </a:solidFill>
              </a:rPr>
              <a:t>int</a:t>
            </a:r>
            <a:r>
              <a:rPr lang="en-US" altLang="zh-CN" sz="1400" dirty="0">
                <a:solidFill>
                  <a:schemeClr val="bg1"/>
                </a:solidFill>
              </a:rPr>
              <a:t>-</a:t>
            </a:r>
            <a:r>
              <a:rPr lang="en-US" altLang="zh-CN" sz="1400" dirty="0" err="1">
                <a:solidFill>
                  <a:schemeClr val="bg1"/>
                </a:solidFill>
              </a:rPr>
              <a:t>br</a:t>
            </a:r>
            <a:r>
              <a:rPr lang="en-US" altLang="zh-CN" sz="1400" dirty="0">
                <a:solidFill>
                  <a:schemeClr val="bg1"/>
                </a:solidFill>
              </a:rPr>
              <a:t>-floating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patch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options: {peer=</a:t>
            </a:r>
            <a:r>
              <a:rPr lang="en-US" altLang="zh-CN" sz="1400" dirty="0" err="1">
                <a:solidFill>
                  <a:schemeClr val="bg1"/>
                </a:solidFill>
              </a:rPr>
              <a:t>phy</a:t>
            </a:r>
            <a:r>
              <a:rPr lang="en-US" altLang="zh-CN" sz="1400" dirty="0">
                <a:solidFill>
                  <a:schemeClr val="bg1"/>
                </a:solidFill>
              </a:rPr>
              <a:t>-</a:t>
            </a:r>
            <a:r>
              <a:rPr lang="en-US" altLang="zh-CN" sz="1400" dirty="0" err="1">
                <a:solidFill>
                  <a:schemeClr val="bg1"/>
                </a:solidFill>
              </a:rPr>
              <a:t>br</a:t>
            </a:r>
            <a:r>
              <a:rPr lang="en-US" altLang="zh-CN" sz="1400" dirty="0">
                <a:solidFill>
                  <a:schemeClr val="bg1"/>
                </a:solidFill>
              </a:rPr>
              <a:t>-floating}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</a:t>
            </a:r>
            <a:r>
              <a:rPr lang="en-US" altLang="zh-CN" sz="1400" dirty="0">
                <a:solidFill>
                  <a:srgbClr val="FF0000"/>
                </a:solidFill>
              </a:rPr>
              <a:t>Port "fg-be43aaf8-2a"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        tag: 6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        Interface "fg-be43aaf8-2a"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            type: internal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"tapcde739ab-ce"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tag: 9</a:t>
            </a:r>
          </a:p>
        </p:txBody>
      </p:sp>
    </p:spTree>
    <p:extLst>
      <p:ext uri="{BB962C8B-B14F-4D97-AF65-F5344CB8AC3E}">
        <p14:creationId xmlns:p14="http://schemas.microsoft.com/office/powerpoint/2010/main" val="399505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1" y="518095"/>
            <a:ext cx="9291280" cy="535531"/>
          </a:xfrm>
        </p:spPr>
        <p:txBody>
          <a:bodyPr/>
          <a:lstStyle/>
          <a:p>
            <a:r>
              <a:rPr lang="en-US" altLang="zh-CN" smtClean="0"/>
              <a:t>batch process performance for veth </a:t>
            </a:r>
            <a:r>
              <a:rPr lang="en-US" altLang="zh-CN" dirty="0" smtClean="0"/>
              <a:t>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356852"/>
            <a:ext cx="11665974" cy="461664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eipadmin@eip01:~$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ovs-vsctl</a:t>
            </a:r>
            <a:r>
              <a:rPr lang="en-US" altLang="zh-CN" sz="1400" dirty="0">
                <a:solidFill>
                  <a:schemeClr val="bg1"/>
                </a:solidFill>
              </a:rPr>
              <a:t> show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afad4ac8-2613-45d3-9177-3385748f95bd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Bridge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"vethbr1"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"vethbr1"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"vethbr0"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"vethbr0"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</a:rPr>
              <a:t>ovs_version</a:t>
            </a:r>
            <a:r>
              <a:rPr lang="en-US" altLang="zh-CN" sz="1400" dirty="0">
                <a:solidFill>
                  <a:schemeClr val="bg1"/>
                </a:solidFill>
              </a:rPr>
              <a:t>: "2.11.1"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eipadmin@eip01:~$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ns01 </a:t>
            </a:r>
            <a:r>
              <a:rPr lang="en-US" altLang="zh-CN" sz="1400" dirty="0" err="1">
                <a:solidFill>
                  <a:schemeClr val="bg1"/>
                </a:solidFill>
              </a:rPr>
              <a:t>ifconfig</a:t>
            </a:r>
            <a:r>
              <a:rPr lang="en-US" altLang="zh-CN" sz="1400" dirty="0">
                <a:solidFill>
                  <a:schemeClr val="bg1"/>
                </a:solidFill>
              </a:rPr>
              <a:t> veth0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veth0     Link </a:t>
            </a:r>
            <a:r>
              <a:rPr lang="en-US" altLang="zh-CN" sz="14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400" dirty="0">
                <a:solidFill>
                  <a:schemeClr val="bg1"/>
                </a:solidFill>
              </a:rPr>
              <a:t>  </a:t>
            </a:r>
            <a:r>
              <a:rPr lang="en-US" altLang="zh-CN" sz="1400" dirty="0" err="1">
                <a:solidFill>
                  <a:schemeClr val="bg1"/>
                </a:solidFill>
              </a:rPr>
              <a:t>HWaddr</a:t>
            </a:r>
            <a:r>
              <a:rPr lang="en-US" altLang="zh-CN" sz="1400" dirty="0">
                <a:solidFill>
                  <a:schemeClr val="bg1"/>
                </a:solidFill>
              </a:rPr>
              <a:t> 72:61:47:3a:3d:50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addr:10.15.1.2  Bcast:10.15.1.255  Mask:255.255.255.0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…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eipadmin@eip01:~$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ns02 </a:t>
            </a:r>
            <a:r>
              <a:rPr lang="en-US" altLang="zh-CN" sz="1400" dirty="0" err="1">
                <a:solidFill>
                  <a:schemeClr val="bg1"/>
                </a:solidFill>
              </a:rPr>
              <a:t>ifconfig</a:t>
            </a:r>
            <a:r>
              <a:rPr lang="en-US" altLang="zh-CN" sz="1400" dirty="0">
                <a:solidFill>
                  <a:schemeClr val="bg1"/>
                </a:solidFill>
              </a:rPr>
              <a:t> veth1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veth1     Link </a:t>
            </a:r>
            <a:r>
              <a:rPr lang="en-US" altLang="zh-CN" sz="14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400" dirty="0">
                <a:solidFill>
                  <a:schemeClr val="bg1"/>
                </a:solidFill>
              </a:rPr>
              <a:t>  </a:t>
            </a:r>
            <a:r>
              <a:rPr lang="en-US" altLang="zh-CN" sz="1400" dirty="0" err="1">
                <a:solidFill>
                  <a:schemeClr val="bg1"/>
                </a:solidFill>
              </a:rPr>
              <a:t>HWaddr</a:t>
            </a:r>
            <a:r>
              <a:rPr lang="en-US" altLang="zh-CN" sz="1400" dirty="0">
                <a:solidFill>
                  <a:schemeClr val="bg1"/>
                </a:solidFill>
              </a:rPr>
              <a:t> 2e:b1:bd:e8:9f:cc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addr:10.15.1.3  Bcast:10.15.1.255  Mask:255.255.255.0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…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eipadmin@eip01:~$</a:t>
            </a:r>
            <a:endParaRPr lang="en-US" altLang="zh-CN" sz="1400" dirty="0">
              <a:solidFill>
                <a:schemeClr val="bg1"/>
              </a:solidFill>
            </a:endParaRPr>
          </a:p>
          <a:p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49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57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50890" y="518095"/>
            <a:ext cx="9538023" cy="535531"/>
          </a:xfrm>
        </p:spPr>
        <p:txBody>
          <a:bodyPr/>
          <a:lstStyle/>
          <a:p>
            <a:r>
              <a:rPr lang="en-US" altLang="zh-CN" dirty="0" smtClean="0"/>
              <a:t>batch process performance for 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</a:t>
            </a:r>
            <a:r>
              <a:rPr lang="en-US" altLang="zh-CN" dirty="0" smtClean="0"/>
              <a:t>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110114"/>
            <a:ext cx="11665974" cy="533992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100" dirty="0" smtClean="0">
                <a:solidFill>
                  <a:schemeClr val="bg1"/>
                </a:solidFill>
              </a:rPr>
              <a:t>eipadmin@eip01:~/</a:t>
            </a:r>
            <a:r>
              <a:rPr lang="en-US" altLang="zh-CN" sz="1100" dirty="0">
                <a:solidFill>
                  <a:schemeClr val="bg1"/>
                </a:solidFill>
              </a:rPr>
              <a:t>openvswitch-2.11.1$ </a:t>
            </a:r>
            <a:r>
              <a:rPr lang="en-US" altLang="zh-CN" sz="1100" dirty="0" err="1">
                <a:solidFill>
                  <a:schemeClr val="bg1"/>
                </a:solidFill>
              </a:rPr>
              <a:t>sudo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netns</a:t>
            </a:r>
            <a:r>
              <a:rPr lang="en-US" altLang="zh-CN" sz="1100" dirty="0">
                <a:solidFill>
                  <a:schemeClr val="bg1"/>
                </a:solidFill>
              </a:rPr>
              <a:t> exec ns02 iperf3 -s -</a:t>
            </a:r>
            <a:r>
              <a:rPr lang="en-US" altLang="zh-CN" sz="1100" dirty="0" err="1">
                <a:solidFill>
                  <a:schemeClr val="bg1"/>
                </a:solidFill>
              </a:rPr>
              <a:t>i</a:t>
            </a:r>
            <a:r>
              <a:rPr lang="en-US" altLang="zh-CN" sz="1100" dirty="0">
                <a:solidFill>
                  <a:schemeClr val="bg1"/>
                </a:solidFill>
              </a:rPr>
              <a:t> 10 &gt;/dev/null 2&gt;&amp;1 &amp;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[1] 11477</a:t>
            </a:r>
          </a:p>
          <a:p>
            <a:r>
              <a:rPr lang="en-US" altLang="zh-CN" sz="1100" dirty="0" smtClean="0">
                <a:solidFill>
                  <a:schemeClr val="bg1"/>
                </a:solidFill>
              </a:rPr>
              <a:t>eipadmin@eip01:~/</a:t>
            </a:r>
            <a:r>
              <a:rPr lang="en-US" altLang="zh-CN" sz="1100" dirty="0">
                <a:solidFill>
                  <a:schemeClr val="bg1"/>
                </a:solidFill>
              </a:rPr>
              <a:t>openvswitch-2.11.1$ </a:t>
            </a:r>
            <a:r>
              <a:rPr lang="en-US" altLang="zh-CN" sz="1100" dirty="0" err="1">
                <a:solidFill>
                  <a:schemeClr val="bg1"/>
                </a:solidFill>
              </a:rPr>
              <a:t>sudo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ip</a:t>
            </a:r>
            <a:r>
              <a:rPr lang="en-US" altLang="zh-CN" sz="1100" dirty="0">
                <a:solidFill>
                  <a:schemeClr val="bg1"/>
                </a:solidFill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</a:rPr>
              <a:t>netns</a:t>
            </a:r>
            <a:r>
              <a:rPr lang="en-US" altLang="zh-CN" sz="1100" dirty="0">
                <a:solidFill>
                  <a:schemeClr val="bg1"/>
                </a:solidFill>
              </a:rPr>
              <a:t> exec ns01 iperf3 -t 60 -</a:t>
            </a:r>
            <a:r>
              <a:rPr lang="en-US" altLang="zh-CN" sz="1100" dirty="0" err="1">
                <a:solidFill>
                  <a:schemeClr val="bg1"/>
                </a:solidFill>
              </a:rPr>
              <a:t>i</a:t>
            </a:r>
            <a:r>
              <a:rPr lang="en-US" altLang="zh-CN" sz="1100" dirty="0">
                <a:solidFill>
                  <a:schemeClr val="bg1"/>
                </a:solidFill>
              </a:rPr>
              <a:t> 10 -c 10.15.1.3 --get-server-output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Connecting to host 10.15.1.3, port 5201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4] local 10.15.1.2 port 48494 connected to 10.15.1.3 port 5201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100" dirty="0" err="1">
                <a:solidFill>
                  <a:schemeClr val="bg1"/>
                </a:solidFill>
              </a:rPr>
              <a:t>Retr</a:t>
            </a:r>
            <a:r>
              <a:rPr lang="en-US" altLang="zh-CN" sz="1100" dirty="0">
                <a:solidFill>
                  <a:schemeClr val="bg1"/>
                </a:solidFill>
              </a:rPr>
              <a:t>  </a:t>
            </a:r>
            <a:r>
              <a:rPr lang="en-US" altLang="zh-CN" sz="1100" dirty="0" err="1">
                <a:solidFill>
                  <a:schemeClr val="bg1"/>
                </a:solidFill>
              </a:rPr>
              <a:t>Cwnd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 0.00-10.00  sec  1.70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1.46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14041    103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10.00-20.00  sec  1.79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1.53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14428    102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20.00-30.00  sec  1.73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1.49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13678    103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30.00-40.00  sec  1.72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1.48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14136    112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40.00-50.00  sec  1.67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1.44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14586    102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50.00-60.00  sec  1.67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1.44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13826    107 </a:t>
            </a:r>
            <a:r>
              <a:rPr lang="en-US" altLang="zh-CN" sz="1100" dirty="0" err="1">
                <a:solidFill>
                  <a:schemeClr val="bg1"/>
                </a:solidFill>
              </a:rPr>
              <a:t>KBytes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- - - - - - - - - - - - - - - - - - - - - - - - -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100" dirty="0" err="1">
                <a:solidFill>
                  <a:schemeClr val="bg1"/>
                </a:solidFill>
              </a:rPr>
              <a:t>Retr</a:t>
            </a:r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[  4]   0.00-60.00  sec  10.3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1.47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84695             sender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4]   0.00-60.00  sec  10.3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1.47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                  receiver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>
                <a:solidFill>
                  <a:schemeClr val="bg1"/>
                </a:solidFill>
              </a:rPr>
              <a:t>Server output: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Accepted connection from 10.15.1.2, port 48492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local 10.15.1.3 port 5201 connected to 10.15.1.2 port 48494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ID] Interval           Transfer     Bandwidth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 0.00-10.00  sec  1.69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1.45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10.00-20.00  sec  1.79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1.54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20.00-30.00  sec  1.73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1.49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30.00-40.00  sec  1.72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1.48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40.00-50.00  sec  1.67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1.44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100" dirty="0">
                <a:solidFill>
                  <a:schemeClr val="bg1"/>
                </a:solidFill>
              </a:rPr>
              <a:t>[  5]  50.00-60.00  sec  1.67 </a:t>
            </a:r>
            <a:r>
              <a:rPr lang="en-US" altLang="zh-CN" sz="1100" dirty="0" err="1">
                <a:solidFill>
                  <a:schemeClr val="bg1"/>
                </a:solidFill>
              </a:rPr>
              <a:t>GBytes</a:t>
            </a:r>
            <a:r>
              <a:rPr lang="en-US" altLang="zh-CN" sz="1100" dirty="0">
                <a:solidFill>
                  <a:schemeClr val="bg1"/>
                </a:solidFill>
              </a:rPr>
              <a:t>  1.44 </a:t>
            </a:r>
            <a:r>
              <a:rPr lang="en-US" altLang="zh-CN" sz="1100" dirty="0" err="1">
                <a:solidFill>
                  <a:schemeClr val="bg1"/>
                </a:solidFill>
              </a:rPr>
              <a:t>Gbits</a:t>
            </a:r>
            <a:r>
              <a:rPr lang="en-US" altLang="zh-CN" sz="1100" dirty="0">
                <a:solidFill>
                  <a:schemeClr val="bg1"/>
                </a:solidFill>
              </a:rPr>
              <a:t>/sec</a:t>
            </a: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endParaRPr lang="en-US" altLang="zh-CN" sz="1100" dirty="0">
              <a:solidFill>
                <a:schemeClr val="bg1"/>
              </a:solidFill>
            </a:endParaRPr>
          </a:p>
          <a:p>
            <a:r>
              <a:rPr lang="en-US" altLang="zh-CN" sz="1100" dirty="0" err="1">
                <a:solidFill>
                  <a:schemeClr val="bg1"/>
                </a:solidFill>
              </a:rPr>
              <a:t>iperf</a:t>
            </a:r>
            <a:r>
              <a:rPr lang="en-US" altLang="zh-CN" sz="1100" dirty="0">
                <a:solidFill>
                  <a:schemeClr val="bg1"/>
                </a:solidFill>
              </a:rPr>
              <a:t> Done.</a:t>
            </a:r>
          </a:p>
          <a:p>
            <a:r>
              <a:rPr lang="en-US" altLang="zh-CN" sz="1100" dirty="0" smtClean="0">
                <a:solidFill>
                  <a:schemeClr val="bg1"/>
                </a:solidFill>
              </a:rPr>
              <a:t>eipadmin@eip01:~/</a:t>
            </a:r>
            <a:r>
              <a:rPr lang="en-US" altLang="zh-CN" sz="1100" dirty="0">
                <a:solidFill>
                  <a:schemeClr val="bg1"/>
                </a:solidFill>
              </a:rPr>
              <a:t>openvswitch-2.11.1$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50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2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virtio_user</a:t>
            </a:r>
            <a:r>
              <a:rPr lang="en-US" altLang="zh-CN" dirty="0" smtClean="0"/>
              <a:t> performance for tap 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356852"/>
            <a:ext cx="11665974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eipadmin@eip01:~$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ovs-vsctl</a:t>
            </a:r>
            <a:r>
              <a:rPr lang="en-US" altLang="zh-CN" sz="1400" dirty="0">
                <a:solidFill>
                  <a:schemeClr val="bg1"/>
                </a:solidFill>
              </a:rPr>
              <a:t> show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4135a1ed-2bcb-449a-bb07-ed907d6c265f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Bridge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"virtio_user1"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"virtio_user1"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</a:t>
            </a:r>
            <a:r>
              <a:rPr lang="en-US" altLang="zh-CN" sz="1400" dirty="0" err="1">
                <a:solidFill>
                  <a:schemeClr val="bg1"/>
                </a:solidFill>
              </a:rPr>
              <a:t>dpdk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options: {</a:t>
            </a:r>
            <a:r>
              <a:rPr lang="en-US" altLang="zh-CN" sz="1400" dirty="0" err="1">
                <a:solidFill>
                  <a:schemeClr val="bg1"/>
                </a:solidFill>
              </a:rPr>
              <a:t>dpdk-devargs</a:t>
            </a:r>
            <a:r>
              <a:rPr lang="en-US" altLang="zh-CN" sz="1400" dirty="0">
                <a:solidFill>
                  <a:schemeClr val="bg1"/>
                </a:solidFill>
              </a:rPr>
              <a:t>="net_virtio_user1,path=/dev/</a:t>
            </a:r>
            <a:r>
              <a:rPr lang="en-US" altLang="zh-CN" sz="1400" dirty="0" err="1">
                <a:solidFill>
                  <a:schemeClr val="bg1"/>
                </a:solidFill>
              </a:rPr>
              <a:t>vhost-net,queue_size</a:t>
            </a:r>
            <a:r>
              <a:rPr lang="en-US" altLang="zh-CN" sz="1400" dirty="0">
                <a:solidFill>
                  <a:schemeClr val="bg1"/>
                </a:solidFill>
              </a:rPr>
              <a:t>=1024"}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"virtio_user0"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"virtio_user0"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</a:t>
            </a:r>
            <a:r>
              <a:rPr lang="en-US" altLang="zh-CN" sz="1400" dirty="0" err="1">
                <a:solidFill>
                  <a:schemeClr val="bg1"/>
                </a:solidFill>
              </a:rPr>
              <a:t>dpdk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options: {</a:t>
            </a:r>
            <a:r>
              <a:rPr lang="en-US" altLang="zh-CN" sz="1400" dirty="0" err="1">
                <a:solidFill>
                  <a:schemeClr val="bg1"/>
                </a:solidFill>
              </a:rPr>
              <a:t>dpdk-devargs</a:t>
            </a:r>
            <a:r>
              <a:rPr lang="en-US" altLang="zh-CN" sz="1400" dirty="0">
                <a:solidFill>
                  <a:schemeClr val="bg1"/>
                </a:solidFill>
              </a:rPr>
              <a:t>="net_virtio_user0,path=/dev/</a:t>
            </a:r>
            <a:r>
              <a:rPr lang="en-US" altLang="zh-CN" sz="1400" dirty="0" err="1">
                <a:solidFill>
                  <a:schemeClr val="bg1"/>
                </a:solidFill>
              </a:rPr>
              <a:t>vhost-net,queue_size</a:t>
            </a:r>
            <a:r>
              <a:rPr lang="en-US" altLang="zh-CN" sz="1400" dirty="0">
                <a:solidFill>
                  <a:schemeClr val="bg1"/>
                </a:solidFill>
              </a:rPr>
              <a:t>=1024"}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</a:t>
            </a:r>
            <a:r>
              <a:rPr lang="en-US" altLang="zh-CN" sz="1400" dirty="0" err="1">
                <a:solidFill>
                  <a:schemeClr val="bg1"/>
                </a:solidFill>
              </a:rPr>
              <a:t>ovs_version</a:t>
            </a:r>
            <a:r>
              <a:rPr lang="en-US" altLang="zh-CN" sz="1400" dirty="0">
                <a:solidFill>
                  <a:schemeClr val="bg1"/>
                </a:solidFill>
              </a:rPr>
              <a:t>: "</a:t>
            </a:r>
            <a:r>
              <a:rPr lang="en-US" altLang="zh-CN" sz="1400" dirty="0" smtClean="0">
                <a:solidFill>
                  <a:schemeClr val="bg1"/>
                </a:solidFill>
              </a:rPr>
              <a:t>2.11.1“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eipadmin@eip01:~$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ns01 </a:t>
            </a:r>
            <a:r>
              <a:rPr lang="en-US" altLang="zh-CN" sz="1400" dirty="0" err="1">
                <a:solidFill>
                  <a:schemeClr val="bg1"/>
                </a:solidFill>
              </a:rPr>
              <a:t>ifconfig</a:t>
            </a:r>
            <a:r>
              <a:rPr lang="en-US" altLang="zh-CN" sz="1400" dirty="0">
                <a:solidFill>
                  <a:schemeClr val="bg1"/>
                </a:solidFill>
              </a:rPr>
              <a:t> tap0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tap0      Link </a:t>
            </a:r>
            <a:r>
              <a:rPr lang="en-US" altLang="zh-CN" sz="14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400" dirty="0">
                <a:solidFill>
                  <a:schemeClr val="bg1"/>
                </a:solidFill>
              </a:rPr>
              <a:t>  </a:t>
            </a:r>
            <a:r>
              <a:rPr lang="en-US" altLang="zh-CN" sz="1400" dirty="0" err="1">
                <a:solidFill>
                  <a:schemeClr val="bg1"/>
                </a:solidFill>
              </a:rPr>
              <a:t>HWaddr</a:t>
            </a:r>
            <a:r>
              <a:rPr lang="en-US" altLang="zh-CN" sz="1400" dirty="0">
                <a:solidFill>
                  <a:schemeClr val="bg1"/>
                </a:solidFill>
              </a:rPr>
              <a:t> 4e:72:65:35:d9:ce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addr:10.15.1.2  Bcast:10.15.1.255  Mask:255.255.255.0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…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eipadmin@eip01:~$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ns02 </a:t>
            </a:r>
            <a:r>
              <a:rPr lang="en-US" altLang="zh-CN" sz="1400" dirty="0" err="1">
                <a:solidFill>
                  <a:schemeClr val="bg1"/>
                </a:solidFill>
              </a:rPr>
              <a:t>ifconfig</a:t>
            </a:r>
            <a:r>
              <a:rPr lang="en-US" altLang="zh-CN" sz="1400" dirty="0">
                <a:solidFill>
                  <a:schemeClr val="bg1"/>
                </a:solidFill>
              </a:rPr>
              <a:t> tap1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tap1      Link </a:t>
            </a:r>
            <a:r>
              <a:rPr lang="en-US" altLang="zh-CN" sz="14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400" dirty="0">
                <a:solidFill>
                  <a:schemeClr val="bg1"/>
                </a:solidFill>
              </a:rPr>
              <a:t>  </a:t>
            </a:r>
            <a:r>
              <a:rPr lang="en-US" altLang="zh-CN" sz="1400" dirty="0" err="1">
                <a:solidFill>
                  <a:schemeClr val="bg1"/>
                </a:solidFill>
              </a:rPr>
              <a:t>HWaddr</a:t>
            </a:r>
            <a:r>
              <a:rPr lang="en-US" altLang="zh-CN" sz="1400" dirty="0">
                <a:solidFill>
                  <a:schemeClr val="bg1"/>
                </a:solidFill>
              </a:rPr>
              <a:t> 3a:20:8e:4f:ed:26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</a:t>
            </a:r>
            <a:r>
              <a:rPr lang="en-US" altLang="zh-CN" sz="1400" dirty="0" err="1">
                <a:solidFill>
                  <a:schemeClr val="bg1"/>
                </a:solidFill>
              </a:rPr>
              <a:t>inet</a:t>
            </a:r>
            <a:r>
              <a:rPr lang="en-US" altLang="zh-CN" sz="1400" dirty="0">
                <a:solidFill>
                  <a:schemeClr val="bg1"/>
                </a:solidFill>
              </a:rPr>
              <a:t> addr:10.15.1.3  Bcast:10.15.1.255  Mask:255.255.255.0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…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eipadmin@eip01:~$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51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9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virtio_user</a:t>
            </a:r>
            <a:r>
              <a:rPr lang="en-US" altLang="zh-CN" dirty="0"/>
              <a:t> performance for tap 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356852"/>
            <a:ext cx="11665974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ns02 iperf3 -s -</a:t>
            </a:r>
            <a:r>
              <a:rPr lang="en-US" altLang="zh-CN" sz="1200" dirty="0" err="1">
                <a:solidFill>
                  <a:schemeClr val="bg1"/>
                </a:solidFill>
              </a:rPr>
              <a:t>i</a:t>
            </a:r>
            <a:r>
              <a:rPr lang="en-US" altLang="zh-CN" sz="1200" dirty="0">
                <a:solidFill>
                  <a:schemeClr val="bg1"/>
                </a:solidFill>
              </a:rPr>
              <a:t> 10 &gt;/dev/null 2&gt;&amp;1 &amp;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[1] 22598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ns01 iperf3 -t 60 -</a:t>
            </a:r>
            <a:r>
              <a:rPr lang="en-US" altLang="zh-CN" sz="1200" dirty="0" err="1">
                <a:solidFill>
                  <a:schemeClr val="bg1"/>
                </a:solidFill>
              </a:rPr>
              <a:t>i</a:t>
            </a:r>
            <a:r>
              <a:rPr lang="en-US" altLang="zh-CN" sz="1200" dirty="0">
                <a:solidFill>
                  <a:schemeClr val="bg1"/>
                </a:solidFill>
              </a:rPr>
              <a:t> 10 -c 10.15.1.3 --get-server-output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Connecting to host 10.15.1.3, port 5201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4] local 10.15.1.2 port 49782 connected to 10.15.1.3 port 5201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200" dirty="0" err="1">
                <a:solidFill>
                  <a:schemeClr val="bg1"/>
                </a:solidFill>
              </a:rPr>
              <a:t>Retr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Cwnd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 0.00-10.00  sec  6.26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5.38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74   1.26 </a:t>
            </a:r>
            <a:r>
              <a:rPr lang="en-US" altLang="zh-CN" sz="1200" dirty="0" err="1">
                <a:solidFill>
                  <a:schemeClr val="bg1"/>
                </a:solidFill>
              </a:rPr>
              <a:t>MBytes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10.00-20.00  sec  6.29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5.41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69   1.60 </a:t>
            </a:r>
            <a:r>
              <a:rPr lang="en-US" altLang="zh-CN" sz="1200" dirty="0" err="1">
                <a:solidFill>
                  <a:schemeClr val="bg1"/>
                </a:solidFill>
              </a:rPr>
              <a:t>MBytes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20.00-30.00  sec  6.29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5.40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91   1.46 </a:t>
            </a:r>
            <a:r>
              <a:rPr lang="en-US" altLang="zh-CN" sz="1200" dirty="0" err="1">
                <a:solidFill>
                  <a:schemeClr val="bg1"/>
                </a:solidFill>
              </a:rPr>
              <a:t>MBytes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30.00-40.00  sec  6.28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5.40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89   1.23 </a:t>
            </a:r>
            <a:r>
              <a:rPr lang="en-US" altLang="zh-CN" sz="1200" dirty="0" err="1">
                <a:solidFill>
                  <a:schemeClr val="bg1"/>
                </a:solidFill>
              </a:rPr>
              <a:t>MBytes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40.00-50.00  sec  6.28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5.40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30   1.54 </a:t>
            </a:r>
            <a:r>
              <a:rPr lang="en-US" altLang="zh-CN" sz="1200" dirty="0" err="1">
                <a:solidFill>
                  <a:schemeClr val="bg1"/>
                </a:solidFill>
              </a:rPr>
              <a:t>MBytes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50.00-60.00  sec  6.27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5.38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157   1.33 </a:t>
            </a:r>
            <a:r>
              <a:rPr lang="en-US" altLang="zh-CN" sz="1200" dirty="0" err="1">
                <a:solidFill>
                  <a:schemeClr val="bg1"/>
                </a:solidFill>
              </a:rPr>
              <a:t>MBytes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- - - - - - - - - - - - - - - - - - - - - - - - -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200" dirty="0" err="1">
                <a:solidFill>
                  <a:schemeClr val="bg1"/>
                </a:solidFill>
              </a:rPr>
              <a:t>Retr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 0.00-60.00  sec  37.7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5.39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510             sender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4]   0.00-60.00  sec  37.7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5.39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               receiver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Server output: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Accepted connection from 10.15.1.2, port 49780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local 10.15.1.3 port 5201 connected to 10.15.1.2 port 49782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ID] Interval           Transfer     Bandwidth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  0.00-10.00  sec  6.23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GBytes</a:t>
            </a:r>
            <a:r>
              <a:rPr lang="en-US" altLang="zh-CN" sz="1200" dirty="0" smtClean="0">
                <a:solidFill>
                  <a:schemeClr val="bg1"/>
                </a:solidFill>
              </a:rPr>
              <a:t>  5.35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 10.00-20.00  sec  6.29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GBytes</a:t>
            </a:r>
            <a:r>
              <a:rPr lang="en-US" altLang="zh-CN" sz="1200" dirty="0" smtClean="0">
                <a:solidFill>
                  <a:schemeClr val="bg1"/>
                </a:solidFill>
              </a:rPr>
              <a:t>  5.41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 20.00-30.00  sec  6.29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GBytes</a:t>
            </a:r>
            <a:r>
              <a:rPr lang="en-US" altLang="zh-CN" sz="1200" dirty="0" smtClean="0">
                <a:solidFill>
                  <a:schemeClr val="bg1"/>
                </a:solidFill>
              </a:rPr>
              <a:t>  5.40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 30.00-40.00  sec  6.28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GBytes</a:t>
            </a:r>
            <a:r>
              <a:rPr lang="en-US" altLang="zh-CN" sz="1200" dirty="0" smtClean="0">
                <a:solidFill>
                  <a:schemeClr val="bg1"/>
                </a:solidFill>
              </a:rPr>
              <a:t>  5.40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 40.00-50.00  sec  6.28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GBytes</a:t>
            </a:r>
            <a:r>
              <a:rPr lang="en-US" altLang="zh-CN" sz="1200" dirty="0" smtClean="0">
                <a:solidFill>
                  <a:schemeClr val="bg1"/>
                </a:solidFill>
              </a:rPr>
              <a:t>  5.40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  5]  50.00-60.00  sec  6.27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GBytes</a:t>
            </a:r>
            <a:r>
              <a:rPr lang="en-US" altLang="zh-CN" sz="1200" dirty="0" smtClean="0">
                <a:solidFill>
                  <a:schemeClr val="bg1"/>
                </a:solidFill>
              </a:rPr>
              <a:t>  5.38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52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virtio_user</a:t>
            </a:r>
            <a:r>
              <a:rPr lang="en-US" altLang="zh-CN" dirty="0"/>
              <a:t> performance for 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</a:t>
            </a:r>
            <a:r>
              <a:rPr lang="en-US" altLang="zh-CN" dirty="0"/>
              <a:t>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356852"/>
            <a:ext cx="11665974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ovs-vsctl</a:t>
            </a:r>
            <a:r>
              <a:rPr lang="en-US" altLang="zh-CN" sz="1200" dirty="0">
                <a:solidFill>
                  <a:schemeClr val="bg1"/>
                </a:solidFill>
              </a:rPr>
              <a:t> show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4135a1ed-2bcb-449a-bb07-ed907d6c265f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Bridge </a:t>
            </a:r>
            <a:r>
              <a:rPr lang="en-US" altLang="zh-CN" sz="1200" dirty="0" err="1">
                <a:solidFill>
                  <a:schemeClr val="bg1"/>
                </a:solidFill>
              </a:rPr>
              <a:t>br-int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</a:t>
            </a:r>
            <a:r>
              <a:rPr lang="en-US" altLang="zh-CN" sz="1200" dirty="0" err="1">
                <a:solidFill>
                  <a:schemeClr val="bg1"/>
                </a:solidFill>
              </a:rPr>
              <a:t>br-int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</a:t>
            </a:r>
            <a:r>
              <a:rPr lang="en-US" altLang="zh-CN" sz="1200" dirty="0" err="1">
                <a:solidFill>
                  <a:schemeClr val="bg1"/>
                </a:solidFill>
              </a:rPr>
              <a:t>br-int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"virtio_user0"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"virtio_user0"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</a:t>
            </a:r>
            <a:r>
              <a:rPr lang="en-US" altLang="zh-CN" sz="1200" dirty="0" err="1">
                <a:solidFill>
                  <a:schemeClr val="bg1"/>
                </a:solidFill>
              </a:rPr>
              <a:t>dpdk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options: {</a:t>
            </a:r>
            <a:r>
              <a:rPr lang="en-US" altLang="zh-CN" sz="1200" dirty="0" err="1">
                <a:solidFill>
                  <a:schemeClr val="bg1"/>
                </a:solidFill>
              </a:rPr>
              <a:t>dpdk-devargs</a:t>
            </a:r>
            <a:r>
              <a:rPr lang="en-US" altLang="zh-CN" sz="1200" dirty="0">
                <a:solidFill>
                  <a:schemeClr val="bg1"/>
                </a:solidFill>
              </a:rPr>
              <a:t>="net_virtio_user0,path=/dev/</a:t>
            </a:r>
            <a:r>
              <a:rPr lang="en-US" altLang="zh-CN" sz="1200" dirty="0" err="1">
                <a:solidFill>
                  <a:schemeClr val="bg1"/>
                </a:solidFill>
              </a:rPr>
              <a:t>vhost-net,iface</a:t>
            </a:r>
            <a:r>
              <a:rPr lang="en-US" altLang="zh-CN" sz="1200" dirty="0">
                <a:solidFill>
                  <a:schemeClr val="bg1"/>
                </a:solidFill>
              </a:rPr>
              <a:t>=vethbr0,queue_size=1024,mrg_rxbuf=0"}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Port "virtio_user1"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Interface "virtio_user1"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type: </a:t>
            </a:r>
            <a:r>
              <a:rPr lang="en-US" altLang="zh-CN" sz="1200" dirty="0" err="1">
                <a:solidFill>
                  <a:schemeClr val="bg1"/>
                </a:solidFill>
              </a:rPr>
              <a:t>dpdk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      options: {</a:t>
            </a:r>
            <a:r>
              <a:rPr lang="en-US" altLang="zh-CN" sz="1200" dirty="0" err="1">
                <a:solidFill>
                  <a:schemeClr val="bg1"/>
                </a:solidFill>
              </a:rPr>
              <a:t>dpdk-devargs</a:t>
            </a:r>
            <a:r>
              <a:rPr lang="en-US" altLang="zh-CN" sz="1200" dirty="0">
                <a:solidFill>
                  <a:schemeClr val="bg1"/>
                </a:solidFill>
              </a:rPr>
              <a:t>="net_virtio_user1,path=/dev/</a:t>
            </a:r>
            <a:r>
              <a:rPr lang="en-US" altLang="zh-CN" sz="1200" dirty="0" err="1">
                <a:solidFill>
                  <a:schemeClr val="bg1"/>
                </a:solidFill>
              </a:rPr>
              <a:t>vhost-net,iface</a:t>
            </a:r>
            <a:r>
              <a:rPr lang="en-US" altLang="zh-CN" sz="1200" dirty="0">
                <a:solidFill>
                  <a:schemeClr val="bg1"/>
                </a:solidFill>
              </a:rPr>
              <a:t>=vethbr1,queue_size=1024,mrg_rxbuf=0"}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</a:t>
            </a:r>
            <a:r>
              <a:rPr lang="en-US" altLang="zh-CN" sz="1200" dirty="0" err="1">
                <a:solidFill>
                  <a:schemeClr val="bg1"/>
                </a:solidFill>
              </a:rPr>
              <a:t>ovs_version</a:t>
            </a:r>
            <a:r>
              <a:rPr lang="en-US" altLang="zh-CN" sz="1200" dirty="0">
                <a:solidFill>
                  <a:schemeClr val="bg1"/>
                </a:solidFill>
              </a:rPr>
              <a:t>: "2.11.1"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ns01 </a:t>
            </a:r>
            <a:r>
              <a:rPr lang="en-US" altLang="zh-CN" sz="1200" dirty="0" err="1">
                <a:solidFill>
                  <a:schemeClr val="bg1"/>
                </a:solidFill>
              </a:rPr>
              <a:t>ifconfig</a:t>
            </a:r>
            <a:r>
              <a:rPr lang="en-US" altLang="zh-CN" sz="1200" dirty="0">
                <a:solidFill>
                  <a:schemeClr val="bg1"/>
                </a:solidFill>
              </a:rPr>
              <a:t> veth0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veth0     Link </a:t>
            </a:r>
            <a:r>
              <a:rPr lang="en-US" altLang="zh-CN" sz="12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HWaddr</a:t>
            </a:r>
            <a:r>
              <a:rPr lang="en-US" altLang="zh-CN" sz="1200" dirty="0">
                <a:solidFill>
                  <a:schemeClr val="bg1"/>
                </a:solidFill>
              </a:rPr>
              <a:t> 66:8c:e2:bd:dc:b4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en-US" altLang="zh-CN" sz="1200" dirty="0" err="1">
                <a:solidFill>
                  <a:schemeClr val="bg1"/>
                </a:solidFill>
              </a:rPr>
              <a:t>inet</a:t>
            </a:r>
            <a:r>
              <a:rPr lang="en-US" altLang="zh-CN" sz="1200" dirty="0">
                <a:solidFill>
                  <a:schemeClr val="bg1"/>
                </a:solidFill>
              </a:rPr>
              <a:t> addr:10.15.1.2  Bcast:10.15.1.255  Mask:255.255.255.0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          inet6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addr</a:t>
            </a:r>
            <a:r>
              <a:rPr lang="en-US" altLang="zh-CN" sz="1200" dirty="0" smtClean="0">
                <a:solidFill>
                  <a:schemeClr val="bg1"/>
                </a:solidFill>
              </a:rPr>
              <a:t>: fe80::648c:e2ff:febd:dcb4/64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Scope:Link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          UP BROADCAST RUNNING MULTICAST  MTU:1500  Metric:1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…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ns02 </a:t>
            </a:r>
            <a:r>
              <a:rPr lang="en-US" altLang="zh-CN" sz="1200" dirty="0" err="1">
                <a:solidFill>
                  <a:schemeClr val="bg1"/>
                </a:solidFill>
              </a:rPr>
              <a:t>ifconfig</a:t>
            </a:r>
            <a:r>
              <a:rPr lang="en-US" altLang="zh-CN" sz="1200" dirty="0">
                <a:solidFill>
                  <a:schemeClr val="bg1"/>
                </a:solidFill>
              </a:rPr>
              <a:t> veth1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veth1     Link </a:t>
            </a:r>
            <a:r>
              <a:rPr lang="en-US" altLang="zh-CN" sz="12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HWaddr</a:t>
            </a:r>
            <a:r>
              <a:rPr lang="en-US" altLang="zh-CN" sz="1200" dirty="0">
                <a:solidFill>
                  <a:schemeClr val="bg1"/>
                </a:solidFill>
              </a:rPr>
              <a:t> f6:63:6b:e5:79:fc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</a:t>
            </a:r>
            <a:r>
              <a:rPr lang="en-US" altLang="zh-CN" sz="1200" dirty="0" err="1">
                <a:solidFill>
                  <a:schemeClr val="bg1"/>
                </a:solidFill>
              </a:rPr>
              <a:t>inet</a:t>
            </a:r>
            <a:r>
              <a:rPr lang="en-US" altLang="zh-CN" sz="1200" dirty="0">
                <a:solidFill>
                  <a:schemeClr val="bg1"/>
                </a:solidFill>
              </a:rPr>
              <a:t> addr:10.15.1.3  Bcast:10.15.1.255  Mask:255.255.255.0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inet6 </a:t>
            </a:r>
            <a:r>
              <a:rPr lang="en-US" altLang="zh-CN" sz="1200" dirty="0" err="1">
                <a:solidFill>
                  <a:schemeClr val="bg1"/>
                </a:solidFill>
              </a:rPr>
              <a:t>addr</a:t>
            </a:r>
            <a:r>
              <a:rPr lang="en-US" altLang="zh-CN" sz="1200" dirty="0">
                <a:solidFill>
                  <a:schemeClr val="bg1"/>
                </a:solidFill>
              </a:rPr>
              <a:t>: fe80::f463:6bff:fee5:79fc/64 </a:t>
            </a:r>
            <a:r>
              <a:rPr lang="en-US" altLang="zh-CN" sz="1200" dirty="0" err="1">
                <a:solidFill>
                  <a:schemeClr val="bg1"/>
                </a:solidFill>
              </a:rPr>
              <a:t>Scope:Link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          UP BROADCAST RUNNING MULTICAST  MTU:1500  Metric:1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…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eipadmin@eip01:~$</a:t>
            </a:r>
            <a:endParaRPr lang="en-US" altLang="zh-CN" sz="1200" dirty="0" smtClean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53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virtio_user</a:t>
            </a:r>
            <a:r>
              <a:rPr lang="en-US" altLang="zh-CN" dirty="0"/>
              <a:t> performance for </a:t>
            </a:r>
            <a:r>
              <a:rPr lang="en-US" altLang="zh-CN" dirty="0" err="1" smtClean="0"/>
              <a:t>veth</a:t>
            </a:r>
            <a:r>
              <a:rPr lang="en-US" altLang="zh-CN" dirty="0" smtClean="0"/>
              <a:t> </a:t>
            </a:r>
            <a:r>
              <a:rPr lang="en-US" altLang="zh-CN" dirty="0"/>
              <a:t>interface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280217" y="1356852"/>
            <a:ext cx="11665974" cy="507831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ns02 iperf3 -s -</a:t>
            </a:r>
            <a:r>
              <a:rPr lang="en-US" altLang="zh-CN" sz="1200" dirty="0" err="1">
                <a:solidFill>
                  <a:schemeClr val="bg1"/>
                </a:solidFill>
              </a:rPr>
              <a:t>i</a:t>
            </a:r>
            <a:r>
              <a:rPr lang="en-US" altLang="zh-CN" sz="1200" dirty="0">
                <a:solidFill>
                  <a:schemeClr val="bg1"/>
                </a:solidFill>
              </a:rPr>
              <a:t> 10 &gt;/dev/null 2&gt;&amp;1 </a:t>
            </a:r>
            <a:r>
              <a:rPr lang="en-US" altLang="zh-CN" sz="1200" dirty="0" smtClean="0">
                <a:solidFill>
                  <a:schemeClr val="bg1"/>
                </a:solidFill>
              </a:rPr>
              <a:t>&amp;</a:t>
            </a:r>
          </a:p>
          <a:p>
            <a:r>
              <a:rPr lang="en-US" altLang="zh-CN" sz="1200" dirty="0" smtClean="0">
                <a:solidFill>
                  <a:schemeClr val="bg1"/>
                </a:solidFill>
              </a:rPr>
              <a:t>[</a:t>
            </a:r>
            <a:r>
              <a:rPr lang="en-US" altLang="zh-CN" sz="1200" dirty="0">
                <a:solidFill>
                  <a:schemeClr val="bg1"/>
                </a:solidFill>
              </a:rPr>
              <a:t>1] 32521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eipadmin@eip01:~$ </a:t>
            </a:r>
            <a:r>
              <a:rPr lang="en-US" altLang="zh-CN" sz="1200" dirty="0" err="1">
                <a:solidFill>
                  <a:schemeClr val="bg1"/>
                </a:solidFill>
              </a:rPr>
              <a:t>sudo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ip</a:t>
            </a:r>
            <a:r>
              <a:rPr lang="en-US" altLang="zh-CN" sz="1200" dirty="0">
                <a:solidFill>
                  <a:schemeClr val="bg1"/>
                </a:solidFill>
              </a:rPr>
              <a:t> </a:t>
            </a:r>
            <a:r>
              <a:rPr lang="en-US" altLang="zh-CN" sz="1200" dirty="0" err="1">
                <a:solidFill>
                  <a:schemeClr val="bg1"/>
                </a:solidFill>
              </a:rPr>
              <a:t>netns</a:t>
            </a:r>
            <a:r>
              <a:rPr lang="en-US" altLang="zh-CN" sz="1200" dirty="0">
                <a:solidFill>
                  <a:schemeClr val="bg1"/>
                </a:solidFill>
              </a:rPr>
              <a:t> exec ns01 iperf3 -t 60 -</a:t>
            </a:r>
            <a:r>
              <a:rPr lang="en-US" altLang="zh-CN" sz="1200" dirty="0" err="1">
                <a:solidFill>
                  <a:schemeClr val="bg1"/>
                </a:solidFill>
              </a:rPr>
              <a:t>i</a:t>
            </a:r>
            <a:r>
              <a:rPr lang="en-US" altLang="zh-CN" sz="1200" dirty="0">
                <a:solidFill>
                  <a:schemeClr val="bg1"/>
                </a:solidFill>
              </a:rPr>
              <a:t> 10 -c 10.15.1.3 --get-server-output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Connecting to host 10.15.1.3, port 5201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4] local 10.15.1.2 port 44862 connected to 10.15.1.3 port 5201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200" dirty="0" err="1">
                <a:solidFill>
                  <a:schemeClr val="bg1"/>
                </a:solidFill>
              </a:rPr>
              <a:t>Retr</a:t>
            </a:r>
            <a:r>
              <a:rPr lang="en-US" altLang="zh-CN" sz="1200" dirty="0">
                <a:solidFill>
                  <a:schemeClr val="bg1"/>
                </a:solidFill>
              </a:rPr>
              <a:t>  </a:t>
            </a:r>
            <a:r>
              <a:rPr lang="en-US" altLang="zh-CN" sz="1200" dirty="0" err="1">
                <a:solidFill>
                  <a:schemeClr val="bg1"/>
                </a:solidFill>
              </a:rPr>
              <a:t>Cwnd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 0.00-10.00  sec  2.92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2.51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50285    112 </a:t>
            </a:r>
            <a:r>
              <a:rPr lang="en-US" altLang="zh-CN" sz="1200" dirty="0" err="1">
                <a:solidFill>
                  <a:schemeClr val="bg1"/>
                </a:solidFill>
              </a:rPr>
              <a:t>KBytes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10.00-20.00  sec  2.85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2.45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49913   90.5 </a:t>
            </a:r>
            <a:r>
              <a:rPr lang="en-US" altLang="zh-CN" sz="1200" dirty="0" err="1">
                <a:solidFill>
                  <a:schemeClr val="bg1"/>
                </a:solidFill>
              </a:rPr>
              <a:t>KBytes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20.00-30.00  sec  2.85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2.45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48886    151 </a:t>
            </a:r>
            <a:r>
              <a:rPr lang="en-US" altLang="zh-CN" sz="1200" dirty="0" err="1">
                <a:solidFill>
                  <a:schemeClr val="bg1"/>
                </a:solidFill>
              </a:rPr>
              <a:t>KBytes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30.00-40.00  sec  2.86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2.45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52214   99.0 </a:t>
            </a:r>
            <a:r>
              <a:rPr lang="en-US" altLang="zh-CN" sz="1200" dirty="0" err="1">
                <a:solidFill>
                  <a:schemeClr val="bg1"/>
                </a:solidFill>
              </a:rPr>
              <a:t>KBytes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40.00-50.00  sec  2.91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2.50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51136    153 </a:t>
            </a:r>
            <a:r>
              <a:rPr lang="en-US" altLang="zh-CN" sz="1200" dirty="0" err="1">
                <a:solidFill>
                  <a:schemeClr val="bg1"/>
                </a:solidFill>
              </a:rPr>
              <a:t>KBytes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50.00-60.00  sec  3.01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2.59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39867   90.5 </a:t>
            </a:r>
            <a:r>
              <a:rPr lang="en-US" altLang="zh-CN" sz="1200" dirty="0" err="1">
                <a:solidFill>
                  <a:schemeClr val="bg1"/>
                </a:solidFill>
              </a:rPr>
              <a:t>KBytes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- - - - - - - - - - - - - - - - - - - - - - - - -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ID] Interval           Transfer     Bandwidth       </a:t>
            </a:r>
            <a:r>
              <a:rPr lang="en-US" altLang="zh-CN" sz="1200" dirty="0" err="1">
                <a:solidFill>
                  <a:schemeClr val="bg1"/>
                </a:solidFill>
              </a:rPr>
              <a:t>Retr</a:t>
            </a:r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[  4]   0.00-60.00  sec  17.4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2.49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292301             sender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4]   0.00-60.00  sec  17.4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2.49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                  receiver</a:t>
            </a:r>
          </a:p>
          <a:p>
            <a:endParaRPr lang="en-US" altLang="zh-CN" sz="1200" dirty="0">
              <a:solidFill>
                <a:schemeClr val="bg1"/>
              </a:solidFill>
            </a:endParaRPr>
          </a:p>
          <a:p>
            <a:r>
              <a:rPr lang="en-US" altLang="zh-CN" sz="1200" dirty="0">
                <a:solidFill>
                  <a:schemeClr val="bg1"/>
                </a:solidFill>
              </a:rPr>
              <a:t>Server output: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Accepted connection from 10.15.1.2, port 44860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local 10.15.1.3 port 5201 connected to 10.15.1.2 port 44862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ID] Interval           Transfer     Bandwidth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  0.00-10.00  sec  2.91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2.50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 10.00-20.00  sec  2.85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2.45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 20.00-30.00  sec  2.85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2.45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 30.00-40.00  sec  2.86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2.45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 40.00-50.00  sec  2.90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2.50 </a:t>
            </a:r>
            <a:r>
              <a:rPr lang="en-US" altLang="zh-CN" sz="1200" dirty="0" err="1">
                <a:solidFill>
                  <a:schemeClr val="bg1"/>
                </a:solidFill>
              </a:rPr>
              <a:t>Gbits</a:t>
            </a:r>
            <a:r>
              <a:rPr lang="en-US" altLang="zh-CN" sz="1200" dirty="0">
                <a:solidFill>
                  <a:schemeClr val="bg1"/>
                </a:solidFill>
              </a:rPr>
              <a:t>/sec</a:t>
            </a:r>
          </a:p>
          <a:p>
            <a:r>
              <a:rPr lang="en-US" altLang="zh-CN" sz="1200" dirty="0">
                <a:solidFill>
                  <a:schemeClr val="bg1"/>
                </a:solidFill>
              </a:rPr>
              <a:t>[  5]  50.00-60.00  sec  3.01 </a:t>
            </a:r>
            <a:r>
              <a:rPr lang="en-US" altLang="zh-CN" sz="1200" dirty="0" err="1">
                <a:solidFill>
                  <a:schemeClr val="bg1"/>
                </a:solidFill>
              </a:rPr>
              <a:t>GBytes</a:t>
            </a:r>
            <a:r>
              <a:rPr lang="en-US" altLang="zh-CN" sz="1200" dirty="0">
                <a:solidFill>
                  <a:schemeClr val="bg1"/>
                </a:solidFill>
              </a:rPr>
              <a:t>  2.59 </a:t>
            </a:r>
            <a:r>
              <a:rPr lang="en-US" altLang="zh-CN" sz="1200" dirty="0" err="1" smtClean="0">
                <a:solidFill>
                  <a:schemeClr val="bg1"/>
                </a:solidFill>
              </a:rPr>
              <a:t>Gbits</a:t>
            </a:r>
            <a:r>
              <a:rPr lang="en-US" altLang="zh-CN" sz="1200" dirty="0" smtClean="0">
                <a:solidFill>
                  <a:schemeClr val="bg1"/>
                </a:solidFill>
              </a:rPr>
              <a:t>/sec</a:t>
            </a:r>
            <a:endParaRPr lang="en-US" altLang="zh-CN" sz="1200" dirty="0">
              <a:solidFill>
                <a:schemeClr val="bg1"/>
              </a:solidFill>
            </a:endParaRPr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54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Performance Comparison of Solutions</a:t>
            </a:r>
            <a:endParaRPr lang="zh-CN" altLang="en-US" dirty="0"/>
          </a:p>
        </p:txBody>
      </p:sp>
      <p:sp>
        <p:nvSpPr>
          <p:cNvPr id="4" name="文本占位符 2"/>
          <p:cNvSpPr txBox="1">
            <a:spLocks/>
          </p:cNvSpPr>
          <p:nvPr/>
        </p:nvSpPr>
        <p:spPr>
          <a:xfrm>
            <a:off x="0" y="156860"/>
            <a:ext cx="138684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4800" dirty="0" smtClean="0">
                <a:solidFill>
                  <a:schemeClr val="bg1"/>
                </a:solidFill>
              </a:rPr>
              <a:t>55</a:t>
            </a:r>
            <a:endParaRPr lang="zh-CN" altLang="en-US" sz="4800" dirty="0">
              <a:solidFill>
                <a:schemeClr val="bg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911478"/>
              </p:ext>
            </p:extLst>
          </p:nvPr>
        </p:nvGraphicFramePr>
        <p:xfrm>
          <a:off x="1009102" y="5651418"/>
          <a:ext cx="94992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474"/>
                <a:gridCol w="1526428"/>
                <a:gridCol w="2583543"/>
                <a:gridCol w="2191657"/>
                <a:gridCol w="2177142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base(Gbps)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batch process(Gbps)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virtio_user(Gbps)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ovs</a:t>
                      </a:r>
                      <a:r>
                        <a:rPr lang="en-US" altLang="zh-CN" dirty="0" smtClean="0"/>
                        <a:t> kernel(</a:t>
                      </a:r>
                      <a:r>
                        <a:rPr lang="en-US" altLang="zh-CN" dirty="0" err="1" smtClean="0"/>
                        <a:t>Gbps</a:t>
                      </a:r>
                      <a:r>
                        <a:rPr lang="en-US" altLang="zh-CN" dirty="0" smtClean="0"/>
                        <a:t>)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mtClean="0"/>
                        <a:t>tap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0.295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1.96(x7)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5.39(x18)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37.2(x126)</a:t>
                      </a:r>
                      <a:endParaRPr lang="zh-CN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mtClean="0"/>
                        <a:t>veth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0.207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1.47(x7)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mtClean="0"/>
                        <a:t>2.49(x12)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36.3(x175)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图表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996083"/>
              </p:ext>
            </p:extLst>
          </p:nvPr>
        </p:nvGraphicFramePr>
        <p:xfrm>
          <a:off x="1918244" y="1085501"/>
          <a:ext cx="7680960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087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206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floating 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ea typeface="Noto Sans S Chinese Black" panose="020B0A00000000000000"/>
              </a:rPr>
              <a:t>5</a:t>
            </a:r>
            <a:endParaRPr lang="zh-CN" altLang="en-US" sz="4800" dirty="0">
              <a:ea typeface="Noto Sans S Chinese Black" panose="020B0A0000000000000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94968" y="1283116"/>
            <a:ext cx="11739716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fip-1cff74b1-c21d-4020-b198-bf53bfd4d1a2 </a:t>
            </a:r>
            <a:r>
              <a:rPr lang="en-US" altLang="zh-CN" sz="1400" dirty="0" err="1">
                <a:solidFill>
                  <a:schemeClr val="bg1"/>
                </a:solidFill>
              </a:rPr>
              <a:t>ethtool</a:t>
            </a:r>
            <a:r>
              <a:rPr lang="en-US" altLang="zh-CN" sz="1400" dirty="0">
                <a:solidFill>
                  <a:schemeClr val="bg1"/>
                </a:solidFill>
              </a:rPr>
              <a:t> -</a:t>
            </a:r>
            <a:r>
              <a:rPr lang="en-US" altLang="zh-CN" sz="1400" dirty="0" err="1">
                <a:solidFill>
                  <a:schemeClr val="bg1"/>
                </a:solidFill>
              </a:rPr>
              <a:t>i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>
                <a:solidFill>
                  <a:srgbClr val="FF0000"/>
                </a:solidFill>
              </a:rPr>
              <a:t>fg-be43aaf8-2a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driver: </a:t>
            </a:r>
            <a:r>
              <a:rPr lang="en-US" altLang="zh-CN" sz="1400" dirty="0" err="1">
                <a:solidFill>
                  <a:srgbClr val="FF0000"/>
                </a:solidFill>
              </a:rPr>
              <a:t>openvswitch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supports-statistics: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supports-test: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eeprom</a:t>
            </a:r>
            <a:r>
              <a:rPr lang="en-US" altLang="zh-CN" sz="1400" dirty="0">
                <a:solidFill>
                  <a:schemeClr val="bg1"/>
                </a:solidFill>
              </a:rPr>
              <a:t>-access: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supports-register-dump: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priv</a:t>
            </a:r>
            <a:r>
              <a:rPr lang="en-US" altLang="zh-CN" sz="1400" dirty="0">
                <a:solidFill>
                  <a:schemeClr val="bg1"/>
                </a:solidFill>
              </a:rPr>
              <a:t>-flags: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fip-1cff74b1-c21d-4020-b198-bf53bfd4d1a2 </a:t>
            </a:r>
            <a:r>
              <a:rPr lang="en-US" altLang="zh-CN" sz="1400" dirty="0" err="1">
                <a:solidFill>
                  <a:schemeClr val="bg1"/>
                </a:solidFill>
              </a:rPr>
              <a:t>ethtool</a:t>
            </a:r>
            <a:r>
              <a:rPr lang="en-US" altLang="zh-CN" sz="1400" dirty="0">
                <a:solidFill>
                  <a:schemeClr val="bg1"/>
                </a:solidFill>
              </a:rPr>
              <a:t> -</a:t>
            </a:r>
            <a:r>
              <a:rPr lang="en-US" altLang="zh-CN" sz="1400" dirty="0" err="1">
                <a:solidFill>
                  <a:schemeClr val="bg1"/>
                </a:solidFill>
              </a:rPr>
              <a:t>i</a:t>
            </a:r>
            <a:r>
              <a:rPr lang="en-US" altLang="zh-CN" sz="1400" dirty="0">
                <a:solidFill>
                  <a:schemeClr val="bg1"/>
                </a:solidFill>
              </a:rPr>
              <a:t> fpr-8ac7b1e1-6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driver: </a:t>
            </a:r>
            <a:r>
              <a:rPr lang="en-US" altLang="zh-CN" sz="1400" dirty="0" err="1">
                <a:solidFill>
                  <a:schemeClr val="bg1"/>
                </a:solidFill>
              </a:rPr>
              <a:t>veth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version: 1.0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supports-statistics: yes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supports-test: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eeprom</a:t>
            </a:r>
            <a:r>
              <a:rPr lang="en-US" altLang="zh-CN" sz="1400" dirty="0">
                <a:solidFill>
                  <a:schemeClr val="bg1"/>
                </a:solidFill>
              </a:rPr>
              <a:t>-access: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supports-register-dump: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priv</a:t>
            </a:r>
            <a:r>
              <a:rPr lang="en-US" altLang="zh-CN" sz="1400" dirty="0">
                <a:solidFill>
                  <a:schemeClr val="bg1"/>
                </a:solidFill>
              </a:rPr>
              <a:t>-flags: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3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smtClean="0"/>
              <a:t>floating 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>
                <a:ea typeface="Noto Sans S Chinese Black" panose="020B0A00000000000000"/>
              </a:rPr>
              <a:t>6</a:t>
            </a:r>
            <a:endParaRPr lang="zh-CN" altLang="en-US" sz="4800" dirty="0">
              <a:ea typeface="Noto Sans S Chinese Black" panose="020B0A0000000000000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12955" y="1533832"/>
            <a:ext cx="11253832" cy="526297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chemeClr val="bg1"/>
                </a:solidFill>
              </a:rPr>
              <a:t>yangyi@cmp001:~$ </a:t>
            </a:r>
            <a:r>
              <a:rPr lang="en-US" altLang="zh-CN" sz="1600" dirty="0" err="1">
                <a:solidFill>
                  <a:schemeClr val="bg1"/>
                </a:solidFill>
              </a:rPr>
              <a:t>sudo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ip</a:t>
            </a:r>
            <a:r>
              <a:rPr lang="en-US" altLang="zh-CN" sz="1600" dirty="0">
                <a:solidFill>
                  <a:schemeClr val="bg1"/>
                </a:solidFill>
              </a:rPr>
              <a:t> </a:t>
            </a:r>
            <a:r>
              <a:rPr lang="en-US" altLang="zh-CN" sz="1600" dirty="0" err="1">
                <a:solidFill>
                  <a:schemeClr val="bg1"/>
                </a:solidFill>
              </a:rPr>
              <a:t>netns</a:t>
            </a:r>
            <a:r>
              <a:rPr lang="en-US" altLang="zh-CN" sz="1600" dirty="0">
                <a:solidFill>
                  <a:schemeClr val="bg1"/>
                </a:solidFill>
              </a:rPr>
              <a:t> exec qrouter-8ac7b1e1-6f11-4512-ae51-5507b03a5c69 </a:t>
            </a:r>
            <a:r>
              <a:rPr lang="en-US" altLang="zh-CN" sz="1600" dirty="0" err="1">
                <a:solidFill>
                  <a:schemeClr val="bg1"/>
                </a:solidFill>
              </a:rPr>
              <a:t>ifconfig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 smtClean="0">
                <a:solidFill>
                  <a:schemeClr val="bg1"/>
                </a:solidFill>
              </a:rPr>
              <a:t>……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qr-d15e0a82-f1</a:t>
            </a:r>
            <a:r>
              <a:rPr lang="en-US" altLang="zh-CN" sz="1600" dirty="0">
                <a:solidFill>
                  <a:schemeClr val="bg1"/>
                </a:solidFill>
              </a:rPr>
              <a:t> Link </a:t>
            </a:r>
            <a:r>
              <a:rPr lang="en-US" altLang="zh-CN" sz="16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600" dirty="0">
                <a:solidFill>
                  <a:schemeClr val="bg1"/>
                </a:solidFill>
              </a:rPr>
              <a:t>  </a:t>
            </a:r>
            <a:r>
              <a:rPr lang="en-US" altLang="zh-CN" sz="1600" dirty="0" err="1">
                <a:solidFill>
                  <a:schemeClr val="bg1"/>
                </a:solidFill>
              </a:rPr>
              <a:t>HWaddr</a:t>
            </a:r>
            <a:r>
              <a:rPr lang="en-US" altLang="zh-CN" sz="1600" dirty="0">
                <a:solidFill>
                  <a:schemeClr val="bg1"/>
                </a:solidFill>
              </a:rPr>
              <a:t> fa:16:3e:00:ae:75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</a:t>
            </a:r>
            <a:r>
              <a:rPr lang="en-US" altLang="zh-CN" sz="1600" dirty="0" err="1">
                <a:solidFill>
                  <a:schemeClr val="bg1"/>
                </a:solidFill>
              </a:rPr>
              <a:t>inet</a:t>
            </a:r>
            <a:r>
              <a:rPr lang="en-US" altLang="zh-CN" sz="1600" dirty="0">
                <a:solidFill>
                  <a:schemeClr val="bg1"/>
                </a:solidFill>
              </a:rPr>
              <a:t> addr:10.15.1.1  Bcast:10.15.1.255  Mask:255.255.255.0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inet6 </a:t>
            </a:r>
            <a:r>
              <a:rPr lang="en-US" altLang="zh-CN" sz="1600" dirty="0" err="1">
                <a:solidFill>
                  <a:schemeClr val="bg1"/>
                </a:solidFill>
              </a:rPr>
              <a:t>addr</a:t>
            </a:r>
            <a:r>
              <a:rPr lang="en-US" altLang="zh-CN" sz="1600" dirty="0">
                <a:solidFill>
                  <a:schemeClr val="bg1"/>
                </a:solidFill>
              </a:rPr>
              <a:t>: fe80::f816:3eff:fe00:ae75/64 </a:t>
            </a:r>
            <a:r>
              <a:rPr lang="en-US" altLang="zh-CN" sz="1600" dirty="0" err="1">
                <a:solidFill>
                  <a:schemeClr val="bg1"/>
                </a:solidFill>
              </a:rPr>
              <a:t>Scope:Link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UP BROADCAST RUNNING MULTICAST  MTU:1450  Metric:1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RX packets:783 errors:0 dropped:0 overruns:0 frame:0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TX packets:600 errors:0 dropped:0 overruns:0 carrier:0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RX bytes:78181 (78.1 KB)  TX bytes:60010 (60.0 KB)</a:t>
            </a: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rgbClr val="FF0000"/>
                </a:solidFill>
              </a:rPr>
              <a:t>rfp-8ac7b1e1-6</a:t>
            </a:r>
            <a:r>
              <a:rPr lang="en-US" altLang="zh-CN" sz="1600" dirty="0">
                <a:solidFill>
                  <a:schemeClr val="bg1"/>
                </a:solidFill>
              </a:rPr>
              <a:t> Link </a:t>
            </a:r>
            <a:r>
              <a:rPr lang="en-US" altLang="zh-CN" sz="1600" dirty="0" err="1">
                <a:solidFill>
                  <a:schemeClr val="bg1"/>
                </a:solidFill>
              </a:rPr>
              <a:t>encap:Ethernet</a:t>
            </a:r>
            <a:r>
              <a:rPr lang="en-US" altLang="zh-CN" sz="1600" dirty="0">
                <a:solidFill>
                  <a:schemeClr val="bg1"/>
                </a:solidFill>
              </a:rPr>
              <a:t>  </a:t>
            </a:r>
            <a:r>
              <a:rPr lang="en-US" altLang="zh-CN" sz="1600" dirty="0" err="1">
                <a:solidFill>
                  <a:schemeClr val="bg1"/>
                </a:solidFill>
              </a:rPr>
              <a:t>HWaddr</a:t>
            </a:r>
            <a:r>
              <a:rPr lang="en-US" altLang="zh-CN" sz="1600" dirty="0">
                <a:solidFill>
                  <a:schemeClr val="bg1"/>
                </a:solidFill>
              </a:rPr>
              <a:t> fa:68:07:ec:9c:b8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</a:t>
            </a:r>
            <a:r>
              <a:rPr lang="en-US" altLang="zh-CN" sz="1600" dirty="0" err="1">
                <a:solidFill>
                  <a:schemeClr val="bg1"/>
                </a:solidFill>
              </a:rPr>
              <a:t>inet</a:t>
            </a:r>
            <a:r>
              <a:rPr lang="en-US" altLang="zh-CN" sz="1600" dirty="0">
                <a:solidFill>
                  <a:schemeClr val="bg1"/>
                </a:solidFill>
              </a:rPr>
              <a:t> addr:169.254.106.114  Bcast:0.0.0.0  Mask:255.255.255.254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inet6 </a:t>
            </a:r>
            <a:r>
              <a:rPr lang="en-US" altLang="zh-CN" sz="1600" dirty="0" err="1">
                <a:solidFill>
                  <a:schemeClr val="bg1"/>
                </a:solidFill>
              </a:rPr>
              <a:t>addr</a:t>
            </a:r>
            <a:r>
              <a:rPr lang="en-US" altLang="zh-CN" sz="1600" dirty="0">
                <a:solidFill>
                  <a:schemeClr val="bg1"/>
                </a:solidFill>
              </a:rPr>
              <a:t>: fe80::f868:7ff:feec:9cb8/64 </a:t>
            </a:r>
            <a:r>
              <a:rPr lang="en-US" altLang="zh-CN" sz="1600" dirty="0" err="1">
                <a:solidFill>
                  <a:schemeClr val="bg1"/>
                </a:solidFill>
              </a:rPr>
              <a:t>Scope:Link</a:t>
            </a:r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UP BROADCAST RUNNING MULTICAST  MTU:1500  Metric:1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RX packets:43 errors:0 dropped:0 overruns:0 frame:0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TX packets:42 errors:0 dropped:0 overruns:0 carrier:0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collisions:0 txqueuelen:1000</a:t>
            </a:r>
          </a:p>
          <a:p>
            <a:r>
              <a:rPr lang="en-US" altLang="zh-CN" sz="1600" dirty="0">
                <a:solidFill>
                  <a:schemeClr val="bg1"/>
                </a:solidFill>
              </a:rPr>
              <a:t>          RX bytes:6255 (6.2 KB)  TX bytes:6632 (6.6 KB)</a:t>
            </a:r>
          </a:p>
          <a:p>
            <a:endParaRPr lang="en-US" altLang="zh-CN" sz="1600" dirty="0">
              <a:solidFill>
                <a:schemeClr val="bg1"/>
              </a:solidFill>
            </a:endParaRPr>
          </a:p>
          <a:p>
            <a:r>
              <a:rPr lang="en-US" altLang="zh-CN" sz="1600" dirty="0">
                <a:solidFill>
                  <a:schemeClr val="bg1"/>
                </a:solidFill>
              </a:rPr>
              <a:t>yangyi@cmp001:~$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94325" y="3832390"/>
            <a:ext cx="5692876" cy="369332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fpr-8ac7b1e1-6 in </a:t>
            </a:r>
            <a:r>
              <a:rPr lang="en-US" altLang="zh-CN" dirty="0" err="1" smtClean="0">
                <a:solidFill>
                  <a:srgbClr val="FF0000"/>
                </a:solidFill>
              </a:rPr>
              <a:t>fip</a:t>
            </a:r>
            <a:r>
              <a:rPr lang="en-US" altLang="zh-CN" dirty="0" smtClean="0">
                <a:solidFill>
                  <a:srgbClr val="FF0000"/>
                </a:solidFill>
              </a:rPr>
              <a:t> namespace is its </a:t>
            </a:r>
            <a:r>
              <a:rPr lang="en-US" altLang="zh-CN" dirty="0" err="1" smtClean="0">
                <a:solidFill>
                  <a:srgbClr val="FF0000"/>
                </a:solidFill>
              </a:rPr>
              <a:t>veth</a:t>
            </a:r>
            <a:r>
              <a:rPr lang="en-US" altLang="zh-CN" dirty="0" smtClean="0">
                <a:solidFill>
                  <a:srgbClr val="FF0000"/>
                </a:solidFill>
              </a:rPr>
              <a:t> pair peer</a:t>
            </a:r>
            <a:endParaRPr lang="zh-CN" altLang="en-US" dirty="0"/>
          </a:p>
        </p:txBody>
      </p:sp>
      <p:cxnSp>
        <p:nvCxnSpPr>
          <p:cNvPr id="9" name="直接连接符 8"/>
          <p:cNvCxnSpPr>
            <a:endCxn id="7" idx="1"/>
          </p:cNvCxnSpPr>
          <p:nvPr/>
        </p:nvCxnSpPr>
        <p:spPr>
          <a:xfrm flipV="1">
            <a:off x="1386840" y="4017056"/>
            <a:ext cx="4807485" cy="184666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4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</a:t>
            </a:r>
            <a:r>
              <a:rPr lang="en-US" altLang="zh-CN" dirty="0" smtClean="0"/>
              <a:t>for floating IP 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7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80219" y="1386348"/>
            <a:ext cx="11386568" cy="48320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ovs-vsctl</a:t>
            </a:r>
            <a:r>
              <a:rPr lang="en-US" altLang="zh-CN" sz="1400" dirty="0">
                <a:solidFill>
                  <a:schemeClr val="bg1"/>
                </a:solidFill>
              </a:rPr>
              <a:t> show | less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Bridge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Controller "tcp:127.0.0.1:6633"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</a:t>
            </a:r>
            <a:r>
              <a:rPr lang="en-US" altLang="zh-CN" sz="1400" dirty="0" err="1">
                <a:solidFill>
                  <a:schemeClr val="bg1"/>
                </a:solidFill>
              </a:rPr>
              <a:t>is_connected</a:t>
            </a:r>
            <a:r>
              <a:rPr lang="en-US" altLang="zh-CN" sz="1400" dirty="0">
                <a:solidFill>
                  <a:schemeClr val="bg1"/>
                </a:solidFill>
              </a:rPr>
              <a:t>: true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</a:t>
            </a:r>
            <a:r>
              <a:rPr lang="en-US" altLang="zh-CN" sz="1400" dirty="0" err="1">
                <a:solidFill>
                  <a:schemeClr val="bg1"/>
                </a:solidFill>
              </a:rPr>
              <a:t>fail_mode</a:t>
            </a:r>
            <a:r>
              <a:rPr lang="en-US" altLang="zh-CN" sz="1400" dirty="0">
                <a:solidFill>
                  <a:schemeClr val="bg1"/>
                </a:solidFill>
              </a:rPr>
              <a:t>: secure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…….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Port </a:t>
            </a:r>
            <a:r>
              <a:rPr lang="en-US" altLang="zh-CN" sz="1400" dirty="0" err="1">
                <a:solidFill>
                  <a:schemeClr val="bg1"/>
                </a:solidFill>
              </a:rPr>
              <a:t>int</a:t>
            </a:r>
            <a:r>
              <a:rPr lang="en-US" altLang="zh-CN" sz="1400" dirty="0">
                <a:solidFill>
                  <a:schemeClr val="bg1"/>
                </a:solidFill>
              </a:rPr>
              <a:t>-</a:t>
            </a:r>
            <a:r>
              <a:rPr lang="en-US" altLang="zh-CN" sz="1400" dirty="0" err="1">
                <a:solidFill>
                  <a:schemeClr val="bg1"/>
                </a:solidFill>
              </a:rPr>
              <a:t>br</a:t>
            </a:r>
            <a:r>
              <a:rPr lang="en-US" altLang="zh-CN" sz="1400" dirty="0">
                <a:solidFill>
                  <a:schemeClr val="bg1"/>
                </a:solidFill>
              </a:rPr>
              <a:t>-floating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</a:t>
            </a:r>
            <a:r>
              <a:rPr lang="en-US" altLang="zh-CN" sz="1400" dirty="0" err="1">
                <a:solidFill>
                  <a:schemeClr val="bg1"/>
                </a:solidFill>
              </a:rPr>
              <a:t>int</a:t>
            </a:r>
            <a:r>
              <a:rPr lang="en-US" altLang="zh-CN" sz="1400" dirty="0">
                <a:solidFill>
                  <a:schemeClr val="bg1"/>
                </a:solidFill>
              </a:rPr>
              <a:t>-</a:t>
            </a:r>
            <a:r>
              <a:rPr lang="en-US" altLang="zh-CN" sz="1400" dirty="0" err="1">
                <a:solidFill>
                  <a:schemeClr val="bg1"/>
                </a:solidFill>
              </a:rPr>
              <a:t>br</a:t>
            </a:r>
            <a:r>
              <a:rPr lang="en-US" altLang="zh-CN" sz="1400" dirty="0">
                <a:solidFill>
                  <a:schemeClr val="bg1"/>
                </a:solidFill>
              </a:rPr>
              <a:t>-floating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patch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options: {peer=</a:t>
            </a:r>
            <a:r>
              <a:rPr lang="en-US" altLang="zh-CN" sz="1400" dirty="0" err="1">
                <a:solidFill>
                  <a:schemeClr val="bg1"/>
                </a:solidFill>
              </a:rPr>
              <a:t>phy</a:t>
            </a:r>
            <a:r>
              <a:rPr lang="en-US" altLang="zh-CN" sz="1400" dirty="0">
                <a:solidFill>
                  <a:schemeClr val="bg1"/>
                </a:solidFill>
              </a:rPr>
              <a:t>-</a:t>
            </a:r>
            <a:r>
              <a:rPr lang="en-US" altLang="zh-CN" sz="1400" dirty="0" err="1">
                <a:solidFill>
                  <a:schemeClr val="bg1"/>
                </a:solidFill>
              </a:rPr>
              <a:t>br</a:t>
            </a:r>
            <a:r>
              <a:rPr lang="en-US" altLang="zh-CN" sz="1400" dirty="0">
                <a:solidFill>
                  <a:schemeClr val="bg1"/>
                </a:solidFill>
              </a:rPr>
              <a:t>-floating}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Port "fg-be43aaf8-2a"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tag: 6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"fg-be43aaf8-2a"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……</a:t>
            </a:r>
          </a:p>
          <a:p>
            <a:r>
              <a:rPr lang="en-US" altLang="zh-CN" sz="1400" dirty="0" smtClean="0">
                <a:solidFill>
                  <a:schemeClr val="bg1"/>
                </a:solidFill>
              </a:rPr>
              <a:t>        Port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Interface </a:t>
            </a:r>
            <a:r>
              <a:rPr lang="en-US" altLang="zh-CN" sz="1400" dirty="0" err="1">
                <a:solidFill>
                  <a:schemeClr val="bg1"/>
                </a:solidFill>
              </a:rPr>
              <a:t>br-int</a:t>
            </a:r>
            <a:endParaRPr lang="en-US" altLang="zh-CN" sz="1400" dirty="0">
              <a:solidFill>
                <a:schemeClr val="bg1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                type: internal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        </a:t>
            </a:r>
            <a:r>
              <a:rPr lang="en-US" altLang="zh-CN" sz="1400" dirty="0">
                <a:solidFill>
                  <a:srgbClr val="FF0000"/>
                </a:solidFill>
              </a:rPr>
              <a:t>Port "qr-d15e0a82-f1"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        tag: 9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        Interface "qr-d15e0a82-f1"</a:t>
            </a:r>
          </a:p>
          <a:p>
            <a:r>
              <a:rPr lang="en-US" altLang="zh-CN" sz="1400" dirty="0">
                <a:solidFill>
                  <a:srgbClr val="FF0000"/>
                </a:solidFill>
              </a:rPr>
              <a:t>                type: internal</a:t>
            </a:r>
            <a:endParaRPr lang="zh-CN" alt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84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Openstack details for </a:t>
            </a:r>
            <a:r>
              <a:rPr lang="en-US" altLang="zh-CN" dirty="0" smtClean="0"/>
              <a:t>floating IP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 smtClean="0"/>
              <a:t>8</a:t>
            </a:r>
            <a:endParaRPr lang="zh-CN" altLang="en-US" sz="48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9716" y="1445342"/>
            <a:ext cx="11357071" cy="504753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qrouter-8ac7b1e1-6f11-4512-ae51-5507b03a5c69 </a:t>
            </a:r>
            <a:r>
              <a:rPr lang="en-US" altLang="zh-CN" sz="1400" dirty="0" err="1">
                <a:solidFill>
                  <a:schemeClr val="bg1"/>
                </a:solidFill>
              </a:rPr>
              <a:t>ethtool</a:t>
            </a:r>
            <a:r>
              <a:rPr lang="en-US" altLang="zh-CN" sz="1400" dirty="0">
                <a:solidFill>
                  <a:schemeClr val="bg1"/>
                </a:solidFill>
              </a:rPr>
              <a:t> -</a:t>
            </a:r>
            <a:r>
              <a:rPr lang="en-US" altLang="zh-CN" sz="1400" dirty="0" err="1">
                <a:solidFill>
                  <a:schemeClr val="bg1"/>
                </a:solidFill>
              </a:rPr>
              <a:t>i</a:t>
            </a:r>
            <a:r>
              <a:rPr lang="en-US" altLang="zh-CN" sz="1400" dirty="0">
                <a:solidFill>
                  <a:schemeClr val="bg1"/>
                </a:solidFill>
              </a:rPr>
              <a:t> qr-d15e0a82-f1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driver: </a:t>
            </a:r>
            <a:r>
              <a:rPr lang="en-US" altLang="zh-CN" sz="1400" dirty="0" err="1">
                <a:solidFill>
                  <a:srgbClr val="FF0000"/>
                </a:solidFill>
              </a:rPr>
              <a:t>openvswitch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supports-statistics: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supports-test: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eeprom</a:t>
            </a:r>
            <a:r>
              <a:rPr lang="en-US" altLang="zh-CN" sz="1400" dirty="0">
                <a:solidFill>
                  <a:schemeClr val="bg1"/>
                </a:solidFill>
              </a:rPr>
              <a:t>-access: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supports-register-dump: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priv</a:t>
            </a:r>
            <a:r>
              <a:rPr lang="en-US" altLang="zh-CN" sz="1400" dirty="0">
                <a:solidFill>
                  <a:schemeClr val="bg1"/>
                </a:solidFill>
              </a:rPr>
              <a:t>-flags: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 </a:t>
            </a:r>
            <a:r>
              <a:rPr lang="en-US" altLang="zh-CN" sz="1400" dirty="0" err="1">
                <a:solidFill>
                  <a:schemeClr val="bg1"/>
                </a:solidFill>
              </a:rPr>
              <a:t>sudo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ip</a:t>
            </a:r>
            <a:r>
              <a:rPr lang="en-US" altLang="zh-CN" sz="1400" dirty="0">
                <a:solidFill>
                  <a:schemeClr val="bg1"/>
                </a:solidFill>
              </a:rPr>
              <a:t> </a:t>
            </a:r>
            <a:r>
              <a:rPr lang="en-US" altLang="zh-CN" sz="1400" dirty="0" err="1">
                <a:solidFill>
                  <a:schemeClr val="bg1"/>
                </a:solidFill>
              </a:rPr>
              <a:t>netns</a:t>
            </a:r>
            <a:r>
              <a:rPr lang="en-US" altLang="zh-CN" sz="1400" dirty="0">
                <a:solidFill>
                  <a:schemeClr val="bg1"/>
                </a:solidFill>
              </a:rPr>
              <a:t> exec qrouter-8ac7b1e1-6f11-4512-ae51-5507b03a5c69 </a:t>
            </a:r>
            <a:r>
              <a:rPr lang="en-US" altLang="zh-CN" sz="1400" dirty="0" err="1">
                <a:solidFill>
                  <a:schemeClr val="bg1"/>
                </a:solidFill>
              </a:rPr>
              <a:t>ethtool</a:t>
            </a:r>
            <a:r>
              <a:rPr lang="en-US" altLang="zh-CN" sz="1400" dirty="0">
                <a:solidFill>
                  <a:schemeClr val="bg1"/>
                </a:solidFill>
              </a:rPr>
              <a:t> -</a:t>
            </a:r>
            <a:r>
              <a:rPr lang="en-US" altLang="zh-CN" sz="1400" dirty="0" err="1">
                <a:solidFill>
                  <a:schemeClr val="bg1"/>
                </a:solidFill>
              </a:rPr>
              <a:t>i</a:t>
            </a:r>
            <a:r>
              <a:rPr lang="en-US" altLang="zh-CN" sz="1400" dirty="0">
                <a:solidFill>
                  <a:schemeClr val="bg1"/>
                </a:solidFill>
              </a:rPr>
              <a:t> rfp-8ac7b1e1-6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driver: </a:t>
            </a:r>
            <a:r>
              <a:rPr lang="en-US" altLang="zh-CN" sz="1400" dirty="0" err="1">
                <a:solidFill>
                  <a:srgbClr val="FF0000"/>
                </a:solidFill>
              </a:rPr>
              <a:t>veth</a:t>
            </a:r>
            <a:endParaRPr lang="en-US" altLang="zh-CN" sz="1400" dirty="0">
              <a:solidFill>
                <a:srgbClr val="FF0000"/>
              </a:solidFill>
            </a:endParaRPr>
          </a:p>
          <a:p>
            <a:r>
              <a:rPr lang="en-US" altLang="zh-CN" sz="1400" dirty="0">
                <a:solidFill>
                  <a:schemeClr val="bg1"/>
                </a:solidFill>
              </a:rPr>
              <a:t>version: 1.0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firmware-version: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expansion-rom-version: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bus-info: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supports-statistics: yes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supports-test: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eeprom</a:t>
            </a:r>
            <a:r>
              <a:rPr lang="en-US" altLang="zh-CN" sz="1400" dirty="0">
                <a:solidFill>
                  <a:schemeClr val="bg1"/>
                </a:solidFill>
              </a:rPr>
              <a:t>-access: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supports-register-dump: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supports-</a:t>
            </a:r>
            <a:r>
              <a:rPr lang="en-US" altLang="zh-CN" sz="1400" dirty="0" err="1">
                <a:solidFill>
                  <a:schemeClr val="bg1"/>
                </a:solidFill>
              </a:rPr>
              <a:t>priv</a:t>
            </a:r>
            <a:r>
              <a:rPr lang="en-US" altLang="zh-CN" sz="1400" dirty="0">
                <a:solidFill>
                  <a:schemeClr val="bg1"/>
                </a:solidFill>
              </a:rPr>
              <a:t>-flags: no</a:t>
            </a:r>
          </a:p>
          <a:p>
            <a:r>
              <a:rPr lang="en-US" altLang="zh-CN" sz="1400" dirty="0">
                <a:solidFill>
                  <a:schemeClr val="bg1"/>
                </a:solidFill>
              </a:rPr>
              <a:t>yangyi@cmp001:~$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5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srRTcE_EEmX0HYUaSG_.w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微软雅黑+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63350</TotalTime>
  <Words>5244</Words>
  <Application>Microsoft Office PowerPoint</Application>
  <PresentationFormat>宽屏</PresentationFormat>
  <Paragraphs>870</Paragraphs>
  <Slides>57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65" baseType="lpstr">
      <vt:lpstr>Noto Sans S Chinese Black</vt:lpstr>
      <vt:lpstr>Noto Sans S Chinese Bold</vt:lpstr>
      <vt:lpstr>宋体</vt:lpstr>
      <vt:lpstr>微软雅黑</vt:lpstr>
      <vt:lpstr>Arial</vt:lpstr>
      <vt:lpstr>Calibri</vt:lpstr>
      <vt:lpstr>Wingdings</vt:lpstr>
      <vt:lpstr>1_Office 主题</vt:lpstr>
      <vt:lpstr>OVS DPDK issues in Openstack and Kubernetes and Solutions</vt:lpstr>
      <vt:lpstr>Background</vt:lpstr>
      <vt:lpstr>Openstack details for floating IP</vt:lpstr>
      <vt:lpstr>Openstack details for floating IP</vt:lpstr>
      <vt:lpstr>Openstack details for floating IP</vt:lpstr>
      <vt:lpstr>Openstack details for floating IP</vt:lpstr>
      <vt:lpstr>Openstack details for floating IP</vt:lpstr>
      <vt:lpstr>Openstack details for floating IP </vt:lpstr>
      <vt:lpstr>Openstack details for floating IP</vt:lpstr>
      <vt:lpstr>Openstack details for floating IP</vt:lpstr>
      <vt:lpstr>Openstack details for floating IP</vt:lpstr>
      <vt:lpstr>Openstack details for floating IP</vt:lpstr>
      <vt:lpstr>Openstack details for routing</vt:lpstr>
      <vt:lpstr>Openstack details for routing</vt:lpstr>
      <vt:lpstr>Openstack details for snat</vt:lpstr>
      <vt:lpstr>Openstack details for snat</vt:lpstr>
      <vt:lpstr>Openstack details for snat</vt:lpstr>
      <vt:lpstr>Openstack details for snat</vt:lpstr>
      <vt:lpstr>Openstack details for snat</vt:lpstr>
      <vt:lpstr>Openstack details for snat</vt:lpstr>
      <vt:lpstr>Summary for Openstack floating IP, routing, SNAT</vt:lpstr>
      <vt:lpstr>Background for k8s</vt:lpstr>
      <vt:lpstr>Details for k8s pods running on OVS bridge (normal)</vt:lpstr>
      <vt:lpstr>Details for k8s pods running on OVS bridge (normal)</vt:lpstr>
      <vt:lpstr>PowerPoint 演示文稿</vt:lpstr>
      <vt:lpstr>Details for k8s pods running on OVS bridge (normal)</vt:lpstr>
      <vt:lpstr>Details for k8s pods running on OVS bridge (kata)</vt:lpstr>
      <vt:lpstr>Details for k8s pods running on OVS bridge (kata)</vt:lpstr>
      <vt:lpstr>Details for k8s pods running on OVS bridge (kata)</vt:lpstr>
      <vt:lpstr>Details for k8s pods running on OVS bridge (kata)</vt:lpstr>
      <vt:lpstr>What If we use OVS DPDK to replace OVS?</vt:lpstr>
      <vt:lpstr>Tap in OVS</vt:lpstr>
      <vt:lpstr>Tap in OVS</vt:lpstr>
      <vt:lpstr>Tap in OVS</vt:lpstr>
      <vt:lpstr>Tap in OVS DPDK</vt:lpstr>
      <vt:lpstr>Tap in OVS DPDK</vt:lpstr>
      <vt:lpstr>Tap in OVS DPDK</vt:lpstr>
      <vt:lpstr>Veth in OVS</vt:lpstr>
      <vt:lpstr>Veth in OVS</vt:lpstr>
      <vt:lpstr>Veth in OVS DPDK</vt:lpstr>
      <vt:lpstr>Veth in OVS DPDK</vt:lpstr>
      <vt:lpstr>Veth in OVS DPDK</vt:lpstr>
      <vt:lpstr>Warnings from third parties about OVS DPDK</vt:lpstr>
      <vt:lpstr>Warnings from third parties about OVS DPDK</vt:lpstr>
      <vt:lpstr>Summary of OVS DPDK issues</vt:lpstr>
      <vt:lpstr>Solutions to Issues</vt:lpstr>
      <vt:lpstr>Principle of virtio_user</vt:lpstr>
      <vt:lpstr>batch process performance for tap interface</vt:lpstr>
      <vt:lpstr>batch process performance for tap interface</vt:lpstr>
      <vt:lpstr>batch process performance for veth interface</vt:lpstr>
      <vt:lpstr>batch process performance for veth interface</vt:lpstr>
      <vt:lpstr>virtio_user performance for tap interface</vt:lpstr>
      <vt:lpstr>virtio_user performance for tap interface</vt:lpstr>
      <vt:lpstr>virtio_user performance for veth interface</vt:lpstr>
      <vt:lpstr>virtio_user performance for veth interface</vt:lpstr>
      <vt:lpstr>Performance Comparison of Solutions</vt:lpstr>
      <vt:lpstr>PowerPoint 演示文稿</vt:lpstr>
    </vt:vector>
  </TitlesOfParts>
  <Company>浪潮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Yi Yang (杨燚)-云服务集团</dc:creator>
  <cp:lastModifiedBy>Yi Yang (杨燚)-云服务集团</cp:lastModifiedBy>
  <cp:revision>1564</cp:revision>
  <cp:lastPrinted>2019-12-06T08:28:34Z</cp:lastPrinted>
  <dcterms:created xsi:type="dcterms:W3CDTF">2015-02-06T03:25:55Z</dcterms:created>
  <dcterms:modified xsi:type="dcterms:W3CDTF">2019-12-10T14:18:40Z</dcterms:modified>
</cp:coreProperties>
</file>